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0" r:id="rId2"/>
  </p:sldMasterIdLst>
  <p:notesMasterIdLst>
    <p:notesMasterId r:id="rId36"/>
  </p:notesMasterIdLst>
  <p:sldIdLst>
    <p:sldId id="256" r:id="rId3"/>
    <p:sldId id="257" r:id="rId4"/>
    <p:sldId id="258" r:id="rId5"/>
    <p:sldId id="259" r:id="rId6"/>
    <p:sldId id="260" r:id="rId7"/>
    <p:sldId id="261" r:id="rId8"/>
    <p:sldId id="262" r:id="rId9"/>
    <p:sldId id="278" r:id="rId10"/>
    <p:sldId id="263" r:id="rId11"/>
    <p:sldId id="279" r:id="rId12"/>
    <p:sldId id="280" r:id="rId13"/>
    <p:sldId id="281" r:id="rId14"/>
    <p:sldId id="306" r:id="rId15"/>
    <p:sldId id="307" r:id="rId16"/>
    <p:sldId id="308" r:id="rId17"/>
    <p:sldId id="277" r:id="rId18"/>
    <p:sldId id="282" r:id="rId19"/>
    <p:sldId id="297" r:id="rId20"/>
    <p:sldId id="283" r:id="rId21"/>
    <p:sldId id="284" r:id="rId22"/>
    <p:sldId id="293" r:id="rId23"/>
    <p:sldId id="303" r:id="rId24"/>
    <p:sldId id="304" r:id="rId25"/>
    <p:sldId id="301" r:id="rId26"/>
    <p:sldId id="302" r:id="rId27"/>
    <p:sldId id="299" r:id="rId28"/>
    <p:sldId id="305" r:id="rId29"/>
    <p:sldId id="300" r:id="rId30"/>
    <p:sldId id="294" r:id="rId31"/>
    <p:sldId id="272" r:id="rId32"/>
    <p:sldId id="274" r:id="rId33"/>
    <p:sldId id="275" r:id="rId34"/>
    <p:sldId id="276" r:id="rId35"/>
  </p:sldIdLst>
  <p:sldSz cx="9144000" cy="6858000" type="screen4x3"/>
  <p:notesSz cx="7315200" cy="9601200"/>
  <p:embeddedFontLst>
    <p:embeddedFont>
      <p:font typeface="Calibri" panose="020F0502020204030204" pitchFamily="34" charset="0"/>
      <p:regular r:id="rId37"/>
      <p:bold r:id="rId38"/>
      <p:italic r:id="rId39"/>
      <p:boldItalic r:id="rId40"/>
    </p:embeddedFont>
    <p:embeddedFont>
      <p:font typeface="Helvetica Neue" panose="020B0604020202020204" charset="0"/>
      <p:regular r:id="rId41"/>
      <p:bold r:id="rId42"/>
      <p:italic r:id="rId43"/>
      <p:boldItalic r:id="rId44"/>
    </p:embeddedFont>
    <p:embeddedFont>
      <p:font typeface="Open Sans ExtraBold" panose="020B0906030804020204" pitchFamily="34" charset="0"/>
      <p:bold r:id="rId45"/>
      <p:boldItalic r:id="rId46"/>
    </p:embeddedFont>
    <p:embeddedFont>
      <p:font typeface="Segoe UI" panose="020B0502040204020203"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i9fAPHiDwc0NihwD9uip51NTEoa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1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2A782C-F097-4260-B9A0-7E835D0D48F4}">
  <a:tblStyle styleId="{7E2A782C-F097-4260-B9A0-7E835D0D48F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51" autoAdjust="0"/>
  </p:normalViewPr>
  <p:slideViewPr>
    <p:cSldViewPr snapToGrid="0">
      <p:cViewPr varScale="1">
        <p:scale>
          <a:sx n="144" d="100"/>
          <a:sy n="144" d="100"/>
        </p:scale>
        <p:origin x="2274" y="114"/>
      </p:cViewPr>
      <p:guideLst>
        <p:guide orient="horz" pos="2160"/>
        <p:guide pos="2880"/>
      </p:guideLst>
    </p:cSldViewPr>
  </p:slideViewPr>
  <p:notesTextViewPr>
    <p:cViewPr>
      <p:scale>
        <a:sx n="1" d="1"/>
        <a:sy n="1" d="1"/>
      </p:scale>
      <p:origin x="0" y="0"/>
    </p:cViewPr>
  </p:notesTextViewPr>
  <p:sorterViewPr>
    <p:cViewPr>
      <p:scale>
        <a:sx n="150" d="100"/>
        <a:sy n="150" d="100"/>
      </p:scale>
      <p:origin x="0" y="-100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6.xml"/><Relationship Id="rId51" Type="http://customschemas.google.com/relationships/presentationmetadata" Target="meta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font" Target="fonts/font5.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70238" cy="479425"/>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143375" y="0"/>
            <a:ext cx="3170238" cy="479425"/>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20188"/>
            <a:ext cx="3170238" cy="479425"/>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ac40e15c15_2_75: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360"/>
              </a:spcBef>
              <a:spcAft>
                <a:spcPts val="0"/>
              </a:spcAft>
              <a:buSzPts val="1400"/>
              <a:buNone/>
            </a:pPr>
            <a:endParaRPr dirty="0"/>
          </a:p>
        </p:txBody>
      </p:sp>
      <p:sp>
        <p:nvSpPr>
          <p:cNvPr id="161" name="Google Shape;161;gac40e15c15_2_7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ac40e15c15_7_6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2" name="Google Shape;222;gac40e15c15_7_69: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23" name="Google Shape;223;gac40e15c15_7_69: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Arial"/>
                <a:ea typeface="Arial"/>
                <a:cs typeface="Arial"/>
                <a:sym typeface="Arial"/>
              </a:rPr>
              <a:t>10</a:t>
            </a:fld>
            <a:endParaRP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70684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ac40e15c15_7_6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2" name="Google Shape;222;gac40e15c15_7_69: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23" name="Google Shape;223;gac40e15c15_7_69: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Arial"/>
                <a:ea typeface="Arial"/>
                <a:cs typeface="Arial"/>
                <a:sym typeface="Arial"/>
              </a:rPr>
              <a:t>11</a:t>
            </a:fld>
            <a:endParaRP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0884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ac40e15c15_7_6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2" name="Google Shape;222;gac40e15c15_7_69: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23" name="Google Shape;223;gac40e15c15_7_69: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Arial"/>
                <a:ea typeface="Arial"/>
                <a:cs typeface="Arial"/>
                <a:sym typeface="Arial"/>
              </a:rPr>
              <a:t>12</a:t>
            </a:fld>
            <a:endParaRP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09055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ac40e15c15_7_7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0" name="Google Shape;230;gac40e15c15_7_76: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31" name="Google Shape;231;gac40e15c15_7_76: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Arial"/>
                <a:ea typeface="Arial"/>
                <a:cs typeface="Arial"/>
                <a:sym typeface="Arial"/>
              </a:rPr>
              <a:t>13</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ac40e15c15_7_8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8" name="Google Shape;238;gac40e15c15_7_83: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39" name="Google Shape;239;gac40e15c15_7_83: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Arial"/>
                <a:ea typeface="Arial"/>
                <a:cs typeface="Arial"/>
                <a:sym typeface="Arial"/>
              </a:rPr>
              <a:t>14</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ac40e15c15_7_9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7" name="Google Shape;247;gac40e15c15_7_91: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48" name="Google Shape;248;gac40e15c15_7_91: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Arial"/>
                <a:ea typeface="Arial"/>
                <a:cs typeface="Arial"/>
                <a:sym typeface="Arial"/>
              </a:rPr>
              <a:t>15</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ac40e15c15_0_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9" name="Google Shape;289;gac40e15c15_0_2:notes"/>
          <p:cNvSpPr txBox="1">
            <a:spLocks noGrp="1"/>
          </p:cNvSpPr>
          <p:nvPr>
            <p:ph type="body" idx="1"/>
          </p:nvPr>
        </p:nvSpPr>
        <p:spPr>
          <a:xfrm>
            <a:off x="731838" y="4560888"/>
            <a:ext cx="5851500" cy="43197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90" name="Google Shape;290;gac40e15c15_0_2:notes"/>
          <p:cNvSpPr txBox="1">
            <a:spLocks noGrp="1"/>
          </p:cNvSpPr>
          <p:nvPr>
            <p:ph type="sldNum" idx="12"/>
          </p:nvPr>
        </p:nvSpPr>
        <p:spPr>
          <a:xfrm>
            <a:off x="4143375" y="9120188"/>
            <a:ext cx="3170100" cy="4794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Arial"/>
                <a:ea typeface="Arial"/>
                <a:cs typeface="Arial"/>
                <a:sym typeface="Arial"/>
              </a:rPr>
              <a:t>16</a:t>
            </a:fld>
            <a:endParaRP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59660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ac40e15c15_0_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9" name="Google Shape;289;gac40e15c15_0_2:notes"/>
          <p:cNvSpPr txBox="1">
            <a:spLocks noGrp="1"/>
          </p:cNvSpPr>
          <p:nvPr>
            <p:ph type="body" idx="1"/>
          </p:nvPr>
        </p:nvSpPr>
        <p:spPr>
          <a:xfrm>
            <a:off x="731838" y="4560888"/>
            <a:ext cx="5851500" cy="43197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90" name="Google Shape;290;gac40e15c15_0_2:notes"/>
          <p:cNvSpPr txBox="1">
            <a:spLocks noGrp="1"/>
          </p:cNvSpPr>
          <p:nvPr>
            <p:ph type="sldNum" idx="12"/>
          </p:nvPr>
        </p:nvSpPr>
        <p:spPr>
          <a:xfrm>
            <a:off x="4143375" y="9120188"/>
            <a:ext cx="3170100" cy="4794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Arial"/>
                <a:ea typeface="Arial"/>
                <a:cs typeface="Arial"/>
                <a:sym typeface="Arial"/>
              </a:rPr>
              <a:t>17</a:t>
            </a:fld>
            <a:endParaRP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58301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ac40e15c15_0_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9" name="Google Shape;289;gac40e15c15_0_2:notes"/>
          <p:cNvSpPr txBox="1">
            <a:spLocks noGrp="1"/>
          </p:cNvSpPr>
          <p:nvPr>
            <p:ph type="body" idx="1"/>
          </p:nvPr>
        </p:nvSpPr>
        <p:spPr>
          <a:xfrm>
            <a:off x="731838" y="4560888"/>
            <a:ext cx="5851500" cy="43197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290" name="Google Shape;290;gac40e15c15_0_2:notes"/>
          <p:cNvSpPr txBox="1">
            <a:spLocks noGrp="1"/>
          </p:cNvSpPr>
          <p:nvPr>
            <p:ph type="sldNum" idx="12"/>
          </p:nvPr>
        </p:nvSpPr>
        <p:spPr>
          <a:xfrm>
            <a:off x="4143375" y="9120188"/>
            <a:ext cx="3170100" cy="4794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Arial"/>
                <a:ea typeface="Arial"/>
                <a:cs typeface="Arial"/>
                <a:sym typeface="Arial"/>
              </a:rPr>
              <a:t>18</a:t>
            </a:fld>
            <a:endParaRP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13968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ac40e15c15_0_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9" name="Google Shape;289;gac40e15c15_0_2:notes"/>
          <p:cNvSpPr txBox="1">
            <a:spLocks noGrp="1"/>
          </p:cNvSpPr>
          <p:nvPr>
            <p:ph type="body" idx="1"/>
          </p:nvPr>
        </p:nvSpPr>
        <p:spPr>
          <a:xfrm>
            <a:off x="731838" y="4560888"/>
            <a:ext cx="5851500" cy="43197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90" name="Google Shape;290;gac40e15c15_0_2:notes"/>
          <p:cNvSpPr txBox="1">
            <a:spLocks noGrp="1"/>
          </p:cNvSpPr>
          <p:nvPr>
            <p:ph type="sldNum" idx="12"/>
          </p:nvPr>
        </p:nvSpPr>
        <p:spPr>
          <a:xfrm>
            <a:off x="4143375" y="9120188"/>
            <a:ext cx="3170100" cy="4794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Arial"/>
                <a:ea typeface="Arial"/>
                <a:cs typeface="Arial"/>
                <a:sym typeface="Arial"/>
              </a:rPr>
              <a:t>19</a:t>
            </a:fld>
            <a:endParaRP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79157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ac40e15c15_7_1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4" name="Google Shape;174;gac40e15c15_7_13: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175" name="Google Shape;175;gac40e15c15_7_13: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Arial"/>
                <a:ea typeface="Arial"/>
                <a:cs typeface="Arial"/>
                <a:sym typeface="Arial"/>
              </a:rPr>
              <a:t>2</a:t>
            </a:fld>
            <a:endParaRPr sz="13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ac40e15c15_0_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9" name="Google Shape;289;gac40e15c15_0_2:notes"/>
          <p:cNvSpPr txBox="1">
            <a:spLocks noGrp="1"/>
          </p:cNvSpPr>
          <p:nvPr>
            <p:ph type="body" idx="1"/>
          </p:nvPr>
        </p:nvSpPr>
        <p:spPr>
          <a:xfrm>
            <a:off x="731838" y="4560888"/>
            <a:ext cx="5851500" cy="43197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290" name="Google Shape;290;gac40e15c15_0_2:notes"/>
          <p:cNvSpPr txBox="1">
            <a:spLocks noGrp="1"/>
          </p:cNvSpPr>
          <p:nvPr>
            <p:ph type="sldNum" idx="12"/>
          </p:nvPr>
        </p:nvSpPr>
        <p:spPr>
          <a:xfrm>
            <a:off x="4143375" y="9120188"/>
            <a:ext cx="3170100" cy="4794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Arial"/>
                <a:ea typeface="Arial"/>
                <a:cs typeface="Arial"/>
                <a:sym typeface="Arial"/>
              </a:rPr>
              <a:t>20</a:t>
            </a:fld>
            <a:endParaRP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88330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ac40e15c15_0_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9" name="Google Shape;289;gac40e15c15_0_2:notes"/>
          <p:cNvSpPr txBox="1">
            <a:spLocks noGrp="1"/>
          </p:cNvSpPr>
          <p:nvPr>
            <p:ph type="body" idx="1"/>
          </p:nvPr>
        </p:nvSpPr>
        <p:spPr>
          <a:xfrm>
            <a:off x="731838" y="4560888"/>
            <a:ext cx="5851500" cy="43197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290" name="Google Shape;290;gac40e15c15_0_2:notes"/>
          <p:cNvSpPr txBox="1">
            <a:spLocks noGrp="1"/>
          </p:cNvSpPr>
          <p:nvPr>
            <p:ph type="sldNum" idx="12"/>
          </p:nvPr>
        </p:nvSpPr>
        <p:spPr>
          <a:xfrm>
            <a:off x="4143375" y="9120188"/>
            <a:ext cx="3170100" cy="4794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Arial"/>
                <a:ea typeface="Arial"/>
                <a:cs typeface="Arial"/>
                <a:sym typeface="Arial"/>
              </a:rPr>
              <a:t>21</a:t>
            </a:fld>
            <a:endParaRP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4767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ac40e15c15_0_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9" name="Google Shape;289;gac40e15c15_0_2:notes"/>
          <p:cNvSpPr txBox="1">
            <a:spLocks noGrp="1"/>
          </p:cNvSpPr>
          <p:nvPr>
            <p:ph type="body" idx="1"/>
          </p:nvPr>
        </p:nvSpPr>
        <p:spPr>
          <a:xfrm>
            <a:off x="731838" y="4560888"/>
            <a:ext cx="5851500" cy="43197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290" name="Google Shape;290;gac40e15c15_0_2:notes"/>
          <p:cNvSpPr txBox="1">
            <a:spLocks noGrp="1"/>
          </p:cNvSpPr>
          <p:nvPr>
            <p:ph type="sldNum" idx="12"/>
          </p:nvPr>
        </p:nvSpPr>
        <p:spPr>
          <a:xfrm>
            <a:off x="4143375" y="9120188"/>
            <a:ext cx="3170100" cy="4794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Arial"/>
                <a:ea typeface="Arial"/>
                <a:cs typeface="Arial"/>
                <a:sym typeface="Arial"/>
              </a:rPr>
              <a:t>22</a:t>
            </a:fld>
            <a:endParaRP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22447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ac40e15c15_0_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9" name="Google Shape;289;gac40e15c15_0_2:notes"/>
          <p:cNvSpPr txBox="1">
            <a:spLocks noGrp="1"/>
          </p:cNvSpPr>
          <p:nvPr>
            <p:ph type="body" idx="1"/>
          </p:nvPr>
        </p:nvSpPr>
        <p:spPr>
          <a:xfrm>
            <a:off x="731838" y="4560888"/>
            <a:ext cx="5851500" cy="43197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290" name="Google Shape;290;gac40e15c15_0_2:notes"/>
          <p:cNvSpPr txBox="1">
            <a:spLocks noGrp="1"/>
          </p:cNvSpPr>
          <p:nvPr>
            <p:ph type="sldNum" idx="12"/>
          </p:nvPr>
        </p:nvSpPr>
        <p:spPr>
          <a:xfrm>
            <a:off x="4143375" y="9120188"/>
            <a:ext cx="3170100" cy="4794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Arial"/>
                <a:ea typeface="Arial"/>
                <a:cs typeface="Arial"/>
                <a:sym typeface="Arial"/>
              </a:rPr>
              <a:t>23</a:t>
            </a:fld>
            <a:endParaRPr sz="13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55893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ac40e15c15_0_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9" name="Google Shape;289;gac40e15c15_0_2:notes"/>
          <p:cNvSpPr txBox="1">
            <a:spLocks noGrp="1"/>
          </p:cNvSpPr>
          <p:nvPr>
            <p:ph type="body" idx="1"/>
          </p:nvPr>
        </p:nvSpPr>
        <p:spPr>
          <a:xfrm>
            <a:off x="731838" y="4560888"/>
            <a:ext cx="5851500" cy="43197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290" name="Google Shape;290;gac40e15c15_0_2:notes"/>
          <p:cNvSpPr txBox="1">
            <a:spLocks noGrp="1"/>
          </p:cNvSpPr>
          <p:nvPr>
            <p:ph type="sldNum" idx="12"/>
          </p:nvPr>
        </p:nvSpPr>
        <p:spPr>
          <a:xfrm>
            <a:off x="4143375" y="9120188"/>
            <a:ext cx="3170100" cy="4794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Arial"/>
                <a:ea typeface="Arial"/>
                <a:cs typeface="Arial"/>
                <a:sym typeface="Arial"/>
              </a:rPr>
              <a:t>24</a:t>
            </a:fld>
            <a:endParaRP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87031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ac40e15c15_0_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9" name="Google Shape;289;gac40e15c15_0_2:notes"/>
          <p:cNvSpPr txBox="1">
            <a:spLocks noGrp="1"/>
          </p:cNvSpPr>
          <p:nvPr>
            <p:ph type="body" idx="1"/>
          </p:nvPr>
        </p:nvSpPr>
        <p:spPr>
          <a:xfrm>
            <a:off x="731838" y="4560888"/>
            <a:ext cx="5851500" cy="43197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290" name="Google Shape;290;gac40e15c15_0_2:notes"/>
          <p:cNvSpPr txBox="1">
            <a:spLocks noGrp="1"/>
          </p:cNvSpPr>
          <p:nvPr>
            <p:ph type="sldNum" idx="12"/>
          </p:nvPr>
        </p:nvSpPr>
        <p:spPr>
          <a:xfrm>
            <a:off x="4143375" y="9120188"/>
            <a:ext cx="3170100" cy="4794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Arial"/>
                <a:ea typeface="Arial"/>
                <a:cs typeface="Arial"/>
                <a:sym typeface="Arial"/>
              </a:rPr>
              <a:t>25</a:t>
            </a:fld>
            <a:endParaRP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45385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ac40e15c15_0_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9" name="Google Shape;289;gac40e15c15_0_2:notes"/>
          <p:cNvSpPr txBox="1">
            <a:spLocks noGrp="1"/>
          </p:cNvSpPr>
          <p:nvPr>
            <p:ph type="body" idx="1"/>
          </p:nvPr>
        </p:nvSpPr>
        <p:spPr>
          <a:xfrm>
            <a:off x="731838" y="4560888"/>
            <a:ext cx="5851500" cy="43197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290" name="Google Shape;290;gac40e15c15_0_2:notes"/>
          <p:cNvSpPr txBox="1">
            <a:spLocks noGrp="1"/>
          </p:cNvSpPr>
          <p:nvPr>
            <p:ph type="sldNum" idx="12"/>
          </p:nvPr>
        </p:nvSpPr>
        <p:spPr>
          <a:xfrm>
            <a:off x="4143375" y="9120188"/>
            <a:ext cx="3170100" cy="4794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Arial"/>
                <a:ea typeface="Arial"/>
                <a:cs typeface="Arial"/>
                <a:sym typeface="Arial"/>
              </a:rPr>
              <a:t>26</a:t>
            </a:fld>
            <a:endParaRP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04881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ac40e15c15_0_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9" name="Google Shape;289;gac40e15c15_0_2:notes"/>
          <p:cNvSpPr txBox="1">
            <a:spLocks noGrp="1"/>
          </p:cNvSpPr>
          <p:nvPr>
            <p:ph type="body" idx="1"/>
          </p:nvPr>
        </p:nvSpPr>
        <p:spPr>
          <a:xfrm>
            <a:off x="731838" y="4560888"/>
            <a:ext cx="5851500" cy="43197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290" name="Google Shape;290;gac40e15c15_0_2:notes"/>
          <p:cNvSpPr txBox="1">
            <a:spLocks noGrp="1"/>
          </p:cNvSpPr>
          <p:nvPr>
            <p:ph type="sldNum" idx="12"/>
          </p:nvPr>
        </p:nvSpPr>
        <p:spPr>
          <a:xfrm>
            <a:off x="4143375" y="9120188"/>
            <a:ext cx="3170100" cy="4794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Arial"/>
                <a:ea typeface="Arial"/>
                <a:cs typeface="Arial"/>
                <a:sym typeface="Arial"/>
              </a:rPr>
              <a:t>27</a:t>
            </a:fld>
            <a:endParaRP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12006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ac40e15c15_0_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9" name="Google Shape;289;gac40e15c15_0_2:notes"/>
          <p:cNvSpPr txBox="1">
            <a:spLocks noGrp="1"/>
          </p:cNvSpPr>
          <p:nvPr>
            <p:ph type="body" idx="1"/>
          </p:nvPr>
        </p:nvSpPr>
        <p:spPr>
          <a:xfrm>
            <a:off x="731838" y="4560888"/>
            <a:ext cx="5851500" cy="43197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290" name="Google Shape;290;gac40e15c15_0_2:notes"/>
          <p:cNvSpPr txBox="1">
            <a:spLocks noGrp="1"/>
          </p:cNvSpPr>
          <p:nvPr>
            <p:ph type="sldNum" idx="12"/>
          </p:nvPr>
        </p:nvSpPr>
        <p:spPr>
          <a:xfrm>
            <a:off x="4143375" y="9120188"/>
            <a:ext cx="3170100" cy="4794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Arial"/>
                <a:ea typeface="Arial"/>
                <a:cs typeface="Arial"/>
                <a:sym typeface="Arial"/>
              </a:rPr>
              <a:t>28</a:t>
            </a:fld>
            <a:endParaRP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490423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ac40e15c15_0_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9" name="Google Shape;289;gac40e15c15_0_2:notes"/>
          <p:cNvSpPr txBox="1">
            <a:spLocks noGrp="1"/>
          </p:cNvSpPr>
          <p:nvPr>
            <p:ph type="body" idx="1"/>
          </p:nvPr>
        </p:nvSpPr>
        <p:spPr>
          <a:xfrm>
            <a:off x="731838" y="4560888"/>
            <a:ext cx="5851500" cy="43197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290" name="Google Shape;290;gac40e15c15_0_2:notes"/>
          <p:cNvSpPr txBox="1">
            <a:spLocks noGrp="1"/>
          </p:cNvSpPr>
          <p:nvPr>
            <p:ph type="sldNum" idx="12"/>
          </p:nvPr>
        </p:nvSpPr>
        <p:spPr>
          <a:xfrm>
            <a:off x="4143375" y="9120188"/>
            <a:ext cx="3170100" cy="4794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Arial"/>
                <a:ea typeface="Arial"/>
                <a:cs typeface="Arial"/>
                <a:sym typeface="Arial"/>
              </a:rPr>
              <a:t>29</a:t>
            </a:fld>
            <a:endParaRP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30798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ac40e15c15_7_3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2" name="Google Shape;182;gac40e15c15_7_34: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183" name="Google Shape;183;gac40e15c15_7_34: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Arial"/>
                <a:ea typeface="Arial"/>
                <a:cs typeface="Arial"/>
                <a:sym typeface="Arial"/>
              </a:rPr>
              <a:t>3</a:t>
            </a:fld>
            <a:endParaRPr sz="13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ac40e15c15_0_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9" name="Google Shape;289;gac40e15c15_0_2:notes"/>
          <p:cNvSpPr txBox="1">
            <a:spLocks noGrp="1"/>
          </p:cNvSpPr>
          <p:nvPr>
            <p:ph type="body" idx="1"/>
          </p:nvPr>
        </p:nvSpPr>
        <p:spPr>
          <a:xfrm>
            <a:off x="731838" y="4560888"/>
            <a:ext cx="5851500" cy="43197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290" name="Google Shape;290;gac40e15c15_0_2:notes"/>
          <p:cNvSpPr txBox="1">
            <a:spLocks noGrp="1"/>
          </p:cNvSpPr>
          <p:nvPr>
            <p:ph type="sldNum" idx="12"/>
          </p:nvPr>
        </p:nvSpPr>
        <p:spPr>
          <a:xfrm>
            <a:off x="4143375" y="9120188"/>
            <a:ext cx="3170100" cy="4794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Arial"/>
                <a:ea typeface="Arial"/>
                <a:cs typeface="Arial"/>
                <a:sym typeface="Arial"/>
              </a:rPr>
              <a:t>30</a:t>
            </a:fld>
            <a:endParaRPr sz="13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ac40e15c15_7_13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5" name="Google Shape;305;gac40e15c15_7_134: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06" name="Google Shape;306;gac40e15c15_7_134: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Arial"/>
                <a:ea typeface="Arial"/>
                <a:cs typeface="Arial"/>
                <a:sym typeface="Arial"/>
              </a:rPr>
              <a:t>31</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ac40e15c15_7_14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3" name="Google Shape;313;gac40e15c15_7_141: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14" name="Google Shape;314;gac40e15c15_7_141: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Arial"/>
                <a:ea typeface="Arial"/>
                <a:cs typeface="Arial"/>
                <a:sym typeface="Arial"/>
              </a:rPr>
              <a:t>32</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ac40e15c15_7_148: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360"/>
              </a:spcBef>
              <a:spcAft>
                <a:spcPts val="0"/>
              </a:spcAft>
              <a:buSzPts val="1400"/>
              <a:buNone/>
            </a:pPr>
            <a:endParaRPr/>
          </a:p>
        </p:txBody>
      </p:sp>
      <p:sp>
        <p:nvSpPr>
          <p:cNvPr id="321" name="Google Shape;321;gac40e15c15_7_14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ac40e15c15_7_4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0" name="Google Shape;190;gac40e15c15_7_41: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191" name="Google Shape;191;gac40e15c15_7_41: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Arial"/>
                <a:ea typeface="Arial"/>
                <a:cs typeface="Arial"/>
                <a:sym typeface="Arial"/>
              </a:rPr>
              <a:t>4</a:t>
            </a:fld>
            <a:endParaRPr sz="13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ac40e15c15_7_4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8" name="Google Shape;198;gac40e15c15_7_48: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199" name="Google Shape;199;gac40e15c15_7_48: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Arial"/>
                <a:ea typeface="Arial"/>
                <a:cs typeface="Arial"/>
                <a:sym typeface="Arial"/>
              </a:rPr>
              <a:t>5</a:t>
            </a:fld>
            <a:endParaRPr sz="13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ac40e15c15_7_5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6" name="Google Shape;206;gac40e15c15_7_55: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207" name="Google Shape;207;gac40e15c15_7_55: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Arial"/>
                <a:ea typeface="Arial"/>
                <a:cs typeface="Arial"/>
                <a:sym typeface="Arial"/>
              </a:rPr>
              <a:t>6</a:t>
            </a:fld>
            <a:endParaRPr sz="13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ac40e15c15_7_6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4" name="Google Shape;214;gac40e15c15_7_62: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215" name="Google Shape;215;gac40e15c15_7_62: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Arial"/>
                <a:ea typeface="Arial"/>
                <a:cs typeface="Arial"/>
                <a:sym typeface="Arial"/>
              </a:rPr>
              <a:t>7</a:t>
            </a:fld>
            <a:endParaRPr sz="13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ac40e15c15_7_6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2" name="Google Shape;222;gac40e15c15_7_69: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223" name="Google Shape;223;gac40e15c15_7_69: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Arial"/>
                <a:ea typeface="Arial"/>
                <a:cs typeface="Arial"/>
                <a:sym typeface="Arial"/>
              </a:rPr>
              <a:t>8</a:t>
            </a:fld>
            <a:endParaRPr sz="13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0983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ac40e15c15_7_6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2" name="Google Shape;222;gac40e15c15_7_69:notes"/>
          <p:cNvSpPr txBox="1">
            <a:spLocks noGrp="1"/>
          </p:cNvSpPr>
          <p:nvPr>
            <p:ph type="body" idx="1"/>
          </p:nvPr>
        </p:nvSpPr>
        <p:spPr>
          <a:xfrm>
            <a:off x="731838" y="4560888"/>
            <a:ext cx="5851525" cy="4319587"/>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23" name="Google Shape;223;gac40e15c15_7_69:notes"/>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Arial"/>
                <a:ea typeface="Arial"/>
                <a:cs typeface="Arial"/>
                <a:sym typeface="Arial"/>
              </a:rPr>
              <a:t>9</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2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2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gac40e15c15_2_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2" name="Google Shape;92;gac40e15c15_2_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93" name="Google Shape;93;gac40e15c15_2_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gac40e15c15_2_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gac40e15c15_2_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6"/>
        <p:cNvGrpSpPr/>
        <p:nvPr/>
      </p:nvGrpSpPr>
      <p:grpSpPr>
        <a:xfrm>
          <a:off x="0" y="0"/>
          <a:ext cx="0" cy="0"/>
          <a:chOff x="0" y="0"/>
          <a:chExt cx="0" cy="0"/>
        </a:xfrm>
      </p:grpSpPr>
      <p:sp>
        <p:nvSpPr>
          <p:cNvPr id="97" name="Google Shape;97;gac40e15c15_2_1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8" name="Google Shape;98;gac40e15c15_2_1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9" name="Google Shape;99;gac40e15c15_2_1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00" name="Google Shape;100;gac40e15c15_2_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gac40e15c15_2_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gac40e15c15_2_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9"/>
        <p:cNvGrpSpPr/>
        <p:nvPr/>
      </p:nvGrpSpPr>
      <p:grpSpPr>
        <a:xfrm>
          <a:off x="0" y="0"/>
          <a:ext cx="0" cy="0"/>
          <a:chOff x="0" y="0"/>
          <a:chExt cx="0" cy="0"/>
        </a:xfrm>
      </p:grpSpPr>
      <p:sp>
        <p:nvSpPr>
          <p:cNvPr id="110" name="Google Shape;110;gac40e15c15_2_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1" name="Google Shape;111;gac40e15c15_2_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12" name="Google Shape;112;gac40e15c15_2_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gac40e15c15_2_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ac40e15c15_2_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5"/>
        <p:cNvGrpSpPr/>
        <p:nvPr/>
      </p:nvGrpSpPr>
      <p:grpSpPr>
        <a:xfrm>
          <a:off x="0" y="0"/>
          <a:ext cx="0" cy="0"/>
          <a:chOff x="0" y="0"/>
          <a:chExt cx="0" cy="0"/>
        </a:xfrm>
      </p:grpSpPr>
      <p:sp>
        <p:nvSpPr>
          <p:cNvPr id="116" name="Google Shape;116;gac40e15c15_2_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7" name="Google Shape;117;gac40e15c15_2_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8" name="Google Shape;118;gac40e15c15_2_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9" name="Google Shape;119;gac40e15c15_2_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gac40e15c15_2_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gac40e15c15_2_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2"/>
        <p:cNvGrpSpPr/>
        <p:nvPr/>
      </p:nvGrpSpPr>
      <p:grpSpPr>
        <a:xfrm>
          <a:off x="0" y="0"/>
          <a:ext cx="0" cy="0"/>
          <a:chOff x="0" y="0"/>
          <a:chExt cx="0" cy="0"/>
        </a:xfrm>
      </p:grpSpPr>
      <p:sp>
        <p:nvSpPr>
          <p:cNvPr id="123" name="Google Shape;123;gac40e15c15_2_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4" name="Google Shape;124;gac40e15c15_2_3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25" name="Google Shape;125;gac40e15c15_2_3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26" name="Google Shape;126;gac40e15c15_2_3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27" name="Google Shape;127;gac40e15c15_2_3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28" name="Google Shape;128;gac40e15c15_2_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gac40e15c15_2_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gac40e15c15_2_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1"/>
        <p:cNvGrpSpPr/>
        <p:nvPr/>
      </p:nvGrpSpPr>
      <p:grpSpPr>
        <a:xfrm>
          <a:off x="0" y="0"/>
          <a:ext cx="0" cy="0"/>
          <a:chOff x="0" y="0"/>
          <a:chExt cx="0" cy="0"/>
        </a:xfrm>
      </p:grpSpPr>
      <p:sp>
        <p:nvSpPr>
          <p:cNvPr id="132" name="Google Shape;132;gac40e15c15_2_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3" name="Google Shape;133;gac40e15c15_2_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gac40e15c15_2_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gac40e15c15_2_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6"/>
        <p:cNvGrpSpPr/>
        <p:nvPr/>
      </p:nvGrpSpPr>
      <p:grpSpPr>
        <a:xfrm>
          <a:off x="0" y="0"/>
          <a:ext cx="0" cy="0"/>
          <a:chOff x="0" y="0"/>
          <a:chExt cx="0" cy="0"/>
        </a:xfrm>
      </p:grpSpPr>
      <p:sp>
        <p:nvSpPr>
          <p:cNvPr id="137" name="Google Shape;137;gac40e15c15_2_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gac40e15c15_2_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gac40e15c15_2_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0"/>
        <p:cNvGrpSpPr/>
        <p:nvPr/>
      </p:nvGrpSpPr>
      <p:grpSpPr>
        <a:xfrm>
          <a:off x="0" y="0"/>
          <a:ext cx="0" cy="0"/>
          <a:chOff x="0" y="0"/>
          <a:chExt cx="0" cy="0"/>
        </a:xfrm>
      </p:grpSpPr>
      <p:sp>
        <p:nvSpPr>
          <p:cNvPr id="141" name="Google Shape;141;gac40e15c15_2_5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42" name="Google Shape;142;gac40e15c15_2_5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43" name="Google Shape;143;gac40e15c15_2_5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44" name="Google Shape;144;gac40e15c15_2_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gac40e15c15_2_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gac40e15c15_2_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
        <p:cNvGrpSpPr/>
        <p:nvPr/>
      </p:nvGrpSpPr>
      <p:grpSpPr>
        <a:xfrm>
          <a:off x="0" y="0"/>
          <a:ext cx="0" cy="0"/>
          <a:chOff x="0" y="0"/>
          <a:chExt cx="0" cy="0"/>
        </a:xfrm>
      </p:grpSpPr>
      <p:sp>
        <p:nvSpPr>
          <p:cNvPr id="22" name="Google Shape;22;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2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4" name="Google Shape;24;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5" name="Google Shape;2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gac40e15c15_2_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49" name="Google Shape;149;gac40e15c15_2_6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0" name="Google Shape;150;gac40e15c15_2_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gac40e15c15_2_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gac40e15c15_2_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gac40e15c15_2_6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55" name="Google Shape;155;gac40e15c15_2_6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6" name="Google Shape;156;gac40e15c15_2_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gac40e15c15_2_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gac40e15c15_2_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 name="Google Shape;30;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2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2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7" name="Google Shape;3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4" name="Google Shape;44;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2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2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2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2" name="Google Shape;52;p2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3" name="Google Shape;53;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 name="Google Shape;58;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2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2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8" name="Google Shape;68;p2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gac40e15c15_2_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86" name="Google Shape;86;gac40e15c15_2_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gac40e15c15_2_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8" name="Google Shape;88;gac40e15c15_2_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9" name="Google Shape;89;gac40e15c15_2_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www.sfu.ca/dialogue/beyond-inclusion.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hyperlink" Target="https://www.iap2bc.ca/" TargetMode="External"/><Relationship Id="rId4" Type="http://schemas.openxmlformats.org/officeDocument/2006/relationships/hyperlink" Target="https://www.iap2bc.ca/wp-content/uploads/2021/04/IAP2-BC-and-Yukon-Chapter-Strategic-Plan-2021-2023.FINAL_.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ac40e15c15_2_7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endParaRPr dirty="0"/>
          </a:p>
        </p:txBody>
      </p:sp>
      <p:sp>
        <p:nvSpPr>
          <p:cNvPr id="164" name="Google Shape;164;gac40e15c15_2_7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888888"/>
              </a:buClr>
              <a:buSzPts val="3200"/>
              <a:buFont typeface="Arial"/>
              <a:buNone/>
            </a:pPr>
            <a:endParaRPr dirty="0"/>
          </a:p>
        </p:txBody>
      </p:sp>
      <p:sp>
        <p:nvSpPr>
          <p:cNvPr id="165" name="Google Shape;165;gac40e15c15_2_75"/>
          <p:cNvSpPr txBox="1"/>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0" i="0" u="none" strike="noStrike" cap="none" dirty="0">
                <a:solidFill>
                  <a:schemeClr val="dk1"/>
                </a:solidFill>
                <a:latin typeface="Calibri"/>
                <a:ea typeface="Calibri"/>
                <a:cs typeface="Calibri"/>
                <a:sym typeface="Calibri"/>
              </a:rPr>
              <a:t>Click to edit Master title style</a:t>
            </a:r>
            <a:endParaRPr sz="4400" b="0" i="0" u="none" strike="noStrike" cap="none" dirty="0">
              <a:solidFill>
                <a:schemeClr val="dk1"/>
              </a:solidFill>
              <a:latin typeface="Calibri"/>
              <a:ea typeface="Calibri"/>
              <a:cs typeface="Calibri"/>
              <a:sym typeface="Calibri"/>
            </a:endParaRPr>
          </a:p>
        </p:txBody>
      </p:sp>
      <p:sp>
        <p:nvSpPr>
          <p:cNvPr id="166" name="Google Shape;166;gac40e15c15_2_75"/>
          <p:cNvSpPr txBo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898989"/>
              </a:buClr>
              <a:buSzPts val="3200"/>
              <a:buFont typeface="Arial"/>
              <a:buNone/>
            </a:pPr>
            <a:r>
              <a:rPr lang="en-US" sz="3200" b="0" i="0" u="none" strike="noStrike" cap="none" dirty="0">
                <a:solidFill>
                  <a:srgbClr val="898989"/>
                </a:solidFill>
                <a:latin typeface="Calibri"/>
                <a:ea typeface="Calibri"/>
                <a:cs typeface="Calibri"/>
                <a:sym typeface="Calibri"/>
              </a:rPr>
              <a:t>Click to edit Master text styles</a:t>
            </a:r>
            <a:endParaRPr sz="1400" b="0" i="0" u="none" strike="noStrike" cap="none" dirty="0">
              <a:solidFill>
                <a:srgbClr val="000000"/>
              </a:solidFill>
              <a:latin typeface="Arial"/>
              <a:ea typeface="Arial"/>
              <a:cs typeface="Arial"/>
              <a:sym typeface="Arial"/>
            </a:endParaRPr>
          </a:p>
          <a:p>
            <a:pPr marL="457200" marR="0" lvl="1" indent="0" algn="ctr" rtl="0">
              <a:lnSpc>
                <a:spcPct val="100000"/>
              </a:lnSpc>
              <a:spcBef>
                <a:spcPts val="560"/>
              </a:spcBef>
              <a:spcAft>
                <a:spcPts val="0"/>
              </a:spcAft>
              <a:buClr>
                <a:srgbClr val="898989"/>
              </a:buClr>
              <a:buSzPts val="2800"/>
              <a:buFont typeface="Arial"/>
              <a:buNone/>
            </a:pPr>
            <a:r>
              <a:rPr lang="en-US" sz="2800" b="0" i="0" u="none" strike="noStrike" cap="none" dirty="0">
                <a:solidFill>
                  <a:srgbClr val="898989"/>
                </a:solidFill>
                <a:latin typeface="Calibri"/>
                <a:ea typeface="Calibri"/>
                <a:cs typeface="Calibri"/>
                <a:sym typeface="Calibri"/>
              </a:rPr>
              <a:t>Second level</a:t>
            </a:r>
            <a:endParaRPr sz="1400" b="0" i="0" u="none" strike="noStrike" cap="none" dirty="0">
              <a:solidFill>
                <a:srgbClr val="000000"/>
              </a:solidFill>
              <a:latin typeface="Arial"/>
              <a:ea typeface="Arial"/>
              <a:cs typeface="Arial"/>
              <a:sym typeface="Arial"/>
            </a:endParaRPr>
          </a:p>
          <a:p>
            <a:pPr marL="914400" marR="0" lvl="2" indent="0" algn="ctr" rtl="0">
              <a:lnSpc>
                <a:spcPct val="100000"/>
              </a:lnSpc>
              <a:spcBef>
                <a:spcPts val="480"/>
              </a:spcBef>
              <a:spcAft>
                <a:spcPts val="0"/>
              </a:spcAft>
              <a:buClr>
                <a:srgbClr val="898989"/>
              </a:buClr>
              <a:buSzPts val="2400"/>
              <a:buFont typeface="Arial"/>
              <a:buNone/>
            </a:pPr>
            <a:r>
              <a:rPr lang="en-US" sz="2400" b="0" i="0" u="none" strike="noStrike" cap="none" dirty="0">
                <a:solidFill>
                  <a:srgbClr val="898989"/>
                </a:solidFill>
                <a:latin typeface="Calibri"/>
                <a:ea typeface="Calibri"/>
                <a:cs typeface="Calibri"/>
                <a:sym typeface="Calibri"/>
              </a:rPr>
              <a:t>Third level</a:t>
            </a:r>
            <a:endParaRPr sz="1400" b="0" i="0" u="none" strike="noStrike" cap="none" dirty="0">
              <a:solidFill>
                <a:srgbClr val="000000"/>
              </a:solidFill>
              <a:latin typeface="Arial"/>
              <a:ea typeface="Arial"/>
              <a:cs typeface="Arial"/>
              <a:sym typeface="Arial"/>
            </a:endParaRPr>
          </a:p>
          <a:p>
            <a:pPr marL="1371600" marR="0" lvl="3" indent="0" algn="ctr" rtl="0">
              <a:lnSpc>
                <a:spcPct val="100000"/>
              </a:lnSpc>
              <a:spcBef>
                <a:spcPts val="400"/>
              </a:spcBef>
              <a:spcAft>
                <a:spcPts val="0"/>
              </a:spcAft>
              <a:buClr>
                <a:srgbClr val="898989"/>
              </a:buClr>
              <a:buSzPts val="2000"/>
              <a:buFont typeface="Arial"/>
              <a:buNone/>
            </a:pPr>
            <a:r>
              <a:rPr lang="en-US" sz="2000" b="0" i="0" u="none" strike="noStrike" cap="none" dirty="0">
                <a:solidFill>
                  <a:srgbClr val="898989"/>
                </a:solidFill>
                <a:latin typeface="Calibri"/>
                <a:ea typeface="Calibri"/>
                <a:cs typeface="Calibri"/>
                <a:sym typeface="Calibri"/>
              </a:rPr>
              <a:t>Fourth level</a:t>
            </a:r>
            <a:endParaRPr sz="1400" b="0" i="0" u="none" strike="noStrike" cap="none" dirty="0">
              <a:solidFill>
                <a:srgbClr val="000000"/>
              </a:solidFill>
              <a:latin typeface="Arial"/>
              <a:ea typeface="Arial"/>
              <a:cs typeface="Arial"/>
              <a:sym typeface="Arial"/>
            </a:endParaRPr>
          </a:p>
          <a:p>
            <a:pPr marL="1828800" marR="0" lvl="4" indent="0" algn="ctr" rtl="0">
              <a:lnSpc>
                <a:spcPct val="100000"/>
              </a:lnSpc>
              <a:spcBef>
                <a:spcPts val="400"/>
              </a:spcBef>
              <a:spcAft>
                <a:spcPts val="0"/>
              </a:spcAft>
              <a:buClr>
                <a:srgbClr val="898989"/>
              </a:buClr>
              <a:buSzPts val="2000"/>
              <a:buFont typeface="Arial"/>
              <a:buNone/>
            </a:pPr>
            <a:r>
              <a:rPr lang="en-US" sz="2000" b="0" i="0" u="none" strike="noStrike" cap="none" dirty="0">
                <a:solidFill>
                  <a:srgbClr val="898989"/>
                </a:solidFill>
                <a:latin typeface="Calibri"/>
                <a:ea typeface="Calibri"/>
                <a:cs typeface="Calibri"/>
                <a:sym typeface="Calibri"/>
              </a:rPr>
              <a:t>Fifth level</a:t>
            </a:r>
            <a:endParaRPr sz="2000" b="0" i="0" u="none" strike="noStrike" cap="none" dirty="0">
              <a:solidFill>
                <a:srgbClr val="898989"/>
              </a:solidFill>
              <a:latin typeface="Calibri"/>
              <a:ea typeface="Calibri"/>
              <a:cs typeface="Calibri"/>
              <a:sym typeface="Calibri"/>
            </a:endParaRPr>
          </a:p>
        </p:txBody>
      </p:sp>
      <p:pic>
        <p:nvPicPr>
          <p:cNvPr id="167" name="Google Shape;167;gac40e15c15_2_75" descr="map.jpg"/>
          <p:cNvPicPr preferRelativeResize="0"/>
          <p:nvPr/>
        </p:nvPicPr>
        <p:blipFill rotWithShape="1">
          <a:blip r:embed="rId3">
            <a:alphaModFix/>
          </a:blip>
          <a:srcRect/>
          <a:stretch/>
        </p:blipFill>
        <p:spPr>
          <a:xfrm>
            <a:off x="0" y="255588"/>
            <a:ext cx="9144000" cy="6175375"/>
          </a:xfrm>
          <a:prstGeom prst="rect">
            <a:avLst/>
          </a:prstGeom>
          <a:noFill/>
          <a:ln>
            <a:noFill/>
          </a:ln>
        </p:spPr>
      </p:pic>
      <p:sp>
        <p:nvSpPr>
          <p:cNvPr id="168" name="Google Shape;168;gac40e15c15_2_75"/>
          <p:cNvSpPr txBox="1"/>
          <p:nvPr/>
        </p:nvSpPr>
        <p:spPr>
          <a:xfrm>
            <a:off x="2668693" y="1417638"/>
            <a:ext cx="6018107" cy="10772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D63F20"/>
              </a:buClr>
              <a:buSzPts val="3200"/>
              <a:buFont typeface="Arial"/>
              <a:buNone/>
            </a:pPr>
            <a:r>
              <a:rPr lang="en-US" sz="3200" b="1" i="0" u="none" strike="noStrike" cap="none" dirty="0">
                <a:solidFill>
                  <a:srgbClr val="D63F20"/>
                </a:solidFill>
                <a:latin typeface="Open Sans ExtraBold"/>
                <a:ea typeface="Open Sans ExtraBold"/>
                <a:cs typeface="Open Sans ExtraBold"/>
                <a:sym typeface="Open Sans ExtraBold"/>
              </a:rPr>
              <a:t>Annual General Meeting 2021</a:t>
            </a:r>
            <a:endParaRPr sz="2400" b="1" i="0" u="none" strike="noStrike" cap="none" dirty="0">
              <a:solidFill>
                <a:srgbClr val="D63F2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600"/>
              <a:buFont typeface="Arial"/>
              <a:buNone/>
            </a:pPr>
            <a:endParaRPr sz="1600" b="1" i="1" u="none" strike="noStrike" cap="none" dirty="0">
              <a:solidFill>
                <a:srgbClr val="26217C"/>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600"/>
              <a:buFont typeface="Arial"/>
              <a:buNone/>
            </a:pPr>
            <a:endParaRPr sz="1600" b="1" i="0" u="none" strike="noStrike" cap="none" dirty="0">
              <a:solidFill>
                <a:srgbClr val="26217C"/>
              </a:solidFill>
              <a:latin typeface="Helvetica Neue"/>
              <a:ea typeface="Helvetica Neue"/>
              <a:cs typeface="Helvetica Neue"/>
              <a:sym typeface="Helvetica Neue"/>
            </a:endParaRPr>
          </a:p>
        </p:txBody>
      </p:sp>
      <p:cxnSp>
        <p:nvCxnSpPr>
          <p:cNvPr id="169" name="Google Shape;169;gac40e15c15_2_75"/>
          <p:cNvCxnSpPr/>
          <p:nvPr/>
        </p:nvCxnSpPr>
        <p:spPr>
          <a:xfrm>
            <a:off x="2400406" y="1600199"/>
            <a:ext cx="0" cy="3052763"/>
          </a:xfrm>
          <a:prstGeom prst="straightConnector1">
            <a:avLst/>
          </a:prstGeom>
          <a:noFill/>
          <a:ln w="25400" cap="flat" cmpd="sng">
            <a:solidFill>
              <a:srgbClr val="D63F20"/>
            </a:solidFill>
            <a:prstDash val="solid"/>
            <a:round/>
            <a:headEnd type="none" w="sm" len="sm"/>
            <a:tailEnd type="none" w="sm" len="sm"/>
          </a:ln>
        </p:spPr>
      </p:cxnSp>
      <p:sp>
        <p:nvSpPr>
          <p:cNvPr id="170" name="Google Shape;170;gac40e15c15_2_75"/>
          <p:cNvSpPr txBox="1"/>
          <p:nvPr/>
        </p:nvSpPr>
        <p:spPr>
          <a:xfrm>
            <a:off x="4581525" y="4652963"/>
            <a:ext cx="2235200"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171" name="Google Shape;171;gac40e15c15_2_75"/>
          <p:cNvPicPr preferRelativeResize="0"/>
          <p:nvPr/>
        </p:nvPicPr>
        <p:blipFill rotWithShape="1">
          <a:blip r:embed="rId4">
            <a:alphaModFix/>
          </a:blip>
          <a:srcRect/>
          <a:stretch/>
        </p:blipFill>
        <p:spPr>
          <a:xfrm>
            <a:off x="2857607" y="2253048"/>
            <a:ext cx="4458716" cy="22903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gac40e15c15_7_69"/>
          <p:cNvPicPr preferRelativeResize="0"/>
          <p:nvPr/>
        </p:nvPicPr>
        <p:blipFill rotWithShape="1">
          <a:blip r:embed="rId3">
            <a:alphaModFix/>
          </a:blip>
          <a:srcRect/>
          <a:stretch/>
        </p:blipFill>
        <p:spPr>
          <a:xfrm>
            <a:off x="7068502" y="186609"/>
            <a:ext cx="2055509" cy="1127547"/>
          </a:xfrm>
          <a:prstGeom prst="rect">
            <a:avLst/>
          </a:prstGeom>
          <a:noFill/>
          <a:ln>
            <a:noFill/>
          </a:ln>
        </p:spPr>
      </p:pic>
      <p:sp>
        <p:nvSpPr>
          <p:cNvPr id="226" name="Google Shape;226;gac40e15c15_7_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a:t>www.iap2bc.ca</a:t>
            </a:r>
            <a:endParaRPr/>
          </a:p>
        </p:txBody>
      </p:sp>
      <p:sp>
        <p:nvSpPr>
          <p:cNvPr id="2" name="Rectangle 2">
            <a:extLst>
              <a:ext uri="{FF2B5EF4-FFF2-40B4-BE49-F238E27FC236}">
                <a16:creationId xmlns:a16="http://schemas.microsoft.com/office/drawing/2014/main" id="{67763B72-7933-4C51-AE7F-39AABE870FE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3" name="Rectangle 3">
            <a:extLst>
              <a:ext uri="{FF2B5EF4-FFF2-40B4-BE49-F238E27FC236}">
                <a16:creationId xmlns:a16="http://schemas.microsoft.com/office/drawing/2014/main" id="{38C5A241-A20D-483C-A352-71C3E895B6F2}"/>
              </a:ext>
            </a:extLst>
          </p:cNvPr>
          <p:cNvSpPr>
            <a:spLocks noChangeArrowheads="1"/>
          </p:cNvSpPr>
          <p:nvPr/>
        </p:nvSpPr>
        <p:spPr bwMode="auto">
          <a:xfrm>
            <a:off x="241300" y="170041"/>
            <a:ext cx="7975778"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8097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8097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8097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8097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8097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8097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8097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CA" altLang="en-US"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_____________________________________________________________________________________</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CA" altLang="en-US"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Call to Order, Chair’s Remarks, Quorum, Attendance</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CA"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meeting was called to order by the Chair, Belinda Boyd, at 5:15 pm.</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CA"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Also in attendance from the Executive Committee were:</a:t>
            </a:r>
            <a:endParaRPr kumimoji="0" lang="en-CA" altLang="en-US" sz="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180975" algn="l"/>
              </a:tabLst>
            </a:pPr>
            <a:r>
              <a:rPr kumimoji="0" lang="en-CA"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Emily Jarvis, Director at Large</a:t>
            </a:r>
            <a:endParaRPr kumimoji="0" lang="en-CA" altLang="en-US" sz="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180975" algn="l"/>
              </a:tabLst>
            </a:pPr>
            <a:r>
              <a:rPr kumimoji="0" lang="en-CA"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Karen Estrin, Director at Large</a:t>
            </a:r>
            <a:endParaRPr kumimoji="0" lang="en-CA" altLang="en-US" sz="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180975" algn="l"/>
              </a:tabLst>
            </a:pPr>
            <a:r>
              <a:rPr kumimoji="0" lang="en-CA"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Kari O’Rourke, Vice President</a:t>
            </a:r>
            <a:endParaRPr kumimoji="0" lang="en-CA" altLang="en-US" sz="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180975" algn="l"/>
              </a:tabLst>
            </a:pPr>
            <a:r>
              <a:rPr kumimoji="0" lang="en-CA"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Kevin </a:t>
            </a:r>
            <a:r>
              <a:rPr kumimoji="0" lang="en-CA" altLang="en-US" sz="11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Shipalesky</a:t>
            </a:r>
            <a:r>
              <a:rPr kumimoji="0" lang="en-CA"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Director at Large</a:t>
            </a:r>
            <a:endParaRPr kumimoji="0" lang="en-CA" altLang="en-US" sz="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180975" algn="l"/>
              </a:tabLst>
            </a:pPr>
            <a:r>
              <a:rPr kumimoji="0" lang="en-CA"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Marci </a:t>
            </a:r>
            <a:r>
              <a:rPr kumimoji="0" lang="en-CA" altLang="en-US" sz="11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Hotsenpiller</a:t>
            </a:r>
            <a:r>
              <a:rPr kumimoji="0" lang="en-CA"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Training Coordinator</a:t>
            </a:r>
            <a:endParaRPr kumimoji="0" lang="en-CA" altLang="en-US" sz="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180975" algn="l"/>
              </a:tabLst>
            </a:pPr>
            <a:r>
              <a:rPr kumimoji="0" lang="en-CA"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Megan Fitzgerald, Secretary </a:t>
            </a:r>
            <a:endParaRPr kumimoji="0" lang="en-CA" altLang="en-US" sz="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180975" algn="l"/>
              </a:tabLst>
            </a:pPr>
            <a:r>
              <a:rPr kumimoji="0" lang="en-CA"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Michael Meyer, Member Services Coordinator</a:t>
            </a:r>
            <a:endParaRPr kumimoji="0" lang="en-CA" altLang="en-US" sz="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180975" algn="l"/>
              </a:tabLst>
            </a:pPr>
            <a:r>
              <a:rPr kumimoji="0" lang="en-CA"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Monique Beaudry, Treasurer</a:t>
            </a:r>
            <a:endParaRPr kumimoji="0" lang="en-CA" altLang="en-US" sz="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180975" algn="l"/>
              </a:tabLst>
            </a:pPr>
            <a:r>
              <a:rPr kumimoji="0" lang="en-CA"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Nanette van </a:t>
            </a:r>
            <a:r>
              <a:rPr kumimoji="0" lang="en-CA" altLang="en-US" sz="11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Doorn</a:t>
            </a:r>
            <a:r>
              <a:rPr kumimoji="0" lang="en-CA"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Director at Large.</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CA"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Chair determined that the appropriate number of Chapter members were present in order to meet quorum.</a:t>
            </a: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CA" altLang="en-US" sz="11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Adoption of the Rules of Order and Agenda </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CA"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Proposed Rules of Order and the Agenda for the meeting were presented for review and adoption.</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CA" altLang="en-US" sz="1100" b="1" i="0" u="sng"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Moved, seconded, and carried</a:t>
            </a:r>
            <a:r>
              <a:rPr kumimoji="0" lang="en-CA" altLang="en-US" sz="1100" b="0" i="0" u="sng"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that the Rules of Order for the meeting be adopted as presented.</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CA" altLang="en-US" sz="1100" b="1" i="0" u="sng"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Moved, seconded, and carried</a:t>
            </a:r>
            <a:r>
              <a:rPr kumimoji="0" lang="en-CA" altLang="en-US" sz="1100" b="0" i="0" u="sng"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that the Agenda for the meeting be adopted as presented.</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CA" altLang="en-US" sz="11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Minutes of the 2019 AGM</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CA"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draft minutes of the 2019 AGM were reviewed.</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CA" altLang="en-US" sz="1100" b="1" i="0" u="sng"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Moved, seconded, and carried</a:t>
            </a:r>
            <a:r>
              <a:rPr kumimoji="0" lang="en-CA" altLang="en-US" sz="1100" b="0" i="0" u="sng"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that the minutes of the 2018 AGM be accepted as presented.</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CA" altLang="en-US" sz="11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Report of the Executive Committee</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CA"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reports of the BC &amp; Yukon Chapter’s activities and accomplishments for 2020 were presented by Executive Committee member Belinda Boyd, President. Highlights from the report include:</a:t>
            </a:r>
            <a:endParaRPr kumimoji="0" lang="en-CA" altLang="en-US" sz="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180975" algn="l"/>
              </a:tabLst>
            </a:pPr>
            <a:r>
              <a:rPr kumimoji="0" lang="en-CA"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Membership grew by 66 new members since the beginning of 2020</a:t>
            </a:r>
            <a:endParaRPr kumimoji="0" lang="en-CA" altLang="en-US" sz="400" b="0" i="0" u="none" strike="noStrike" cap="none" normalizeH="0" baseline="0" dirty="0">
              <a:ln>
                <a:noFill/>
              </a:ln>
              <a:solidFill>
                <a:schemeClr val="tx1"/>
              </a:solidFill>
              <a:effectLst/>
            </a:endParaRPr>
          </a:p>
          <a:p>
            <a:pPr marL="914400" marR="0" lvl="2" indent="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tab pos="180975" algn="l"/>
              </a:tabLst>
            </a:pPr>
            <a:r>
              <a:rPr kumimoji="0" lang="en-CA"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members: 250 members across BC and Yukon</a:t>
            </a:r>
            <a:endParaRPr kumimoji="0" lang="en-CA" altLang="en-US" sz="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180975" algn="l"/>
              </a:tabLst>
            </a:pPr>
            <a:r>
              <a:rPr kumimoji="0" lang="en-CA"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chapter hosted six events: </a:t>
            </a:r>
            <a:endParaRPr kumimoji="0" lang="en-CA" altLang="en-US" sz="400" b="0" i="0" u="none" strike="noStrike" cap="none" normalizeH="0" baseline="0" dirty="0">
              <a:ln>
                <a:noFill/>
              </a:ln>
              <a:solidFill>
                <a:schemeClr val="tx1"/>
              </a:solidFill>
              <a:effectLst/>
            </a:endParaRPr>
          </a:p>
          <a:p>
            <a:pPr marL="914400" marR="0" lvl="2" indent="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tab pos="180975" algn="l"/>
              </a:tabLst>
            </a:pPr>
            <a:r>
              <a:rPr kumimoji="0" lang="en-CA"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Two-in person events at the beginning of the year, prior to COVID-19</a:t>
            </a:r>
            <a:endParaRPr kumimoji="0" lang="en-CA" altLang="en-US" sz="400" b="0" i="0" u="none" strike="noStrike" cap="none" normalizeH="0" baseline="0" dirty="0">
              <a:ln>
                <a:noFill/>
              </a:ln>
              <a:solidFill>
                <a:schemeClr val="tx1"/>
              </a:solidFill>
              <a:effectLst/>
            </a:endParaRPr>
          </a:p>
          <a:p>
            <a:pPr marL="914400" marR="0" lvl="2" indent="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tab pos="180975" algn="l"/>
              </a:tabLst>
            </a:pPr>
            <a:r>
              <a:rPr kumimoji="0" lang="en-CA"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Four online events, including the AGM, drawing participation from across BC and the Yukon. </a:t>
            </a:r>
            <a:endParaRPr kumimoji="0" lang="en-CA" altLang="en-US" sz="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180975" algn="l"/>
              </a:tabLst>
            </a:pPr>
            <a:r>
              <a:rPr kumimoji="0" lang="en-CA"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Training opportunities were varied. Special thanks to our training partners who were able to adapt and bring training online. </a:t>
            </a:r>
            <a:endParaRPr kumimoji="0" lang="en-CA" altLang="en-US" sz="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180975" algn="l"/>
              </a:tabLst>
            </a:pPr>
            <a:r>
              <a:rPr kumimoji="0" lang="en-CA"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board met frequently, including special meetings to work on Strategic Plan for 2021-2023, as discussed below. </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CA" altLang="en-US" sz="1100" b="1" i="0" u="sng"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Moved, seconded, and carried</a:t>
            </a:r>
            <a:r>
              <a:rPr kumimoji="0" lang="en-CA" altLang="en-US" sz="1100" b="0" i="0" u="sng"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that the Executive Report be accepted as presented.</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CA"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Financial Statement was presented by Treasurer Monique Beaudry. The BC Chapter has a savings (operating) account balance of $13,833.44 as of October 31, 2019. Total income this year was $5,901.25, and there were $5,207.90 in expenses.</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CA" altLang="en-US" sz="1100" b="1" i="0" u="sng"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Moved, seconded, and carried</a:t>
            </a:r>
            <a:r>
              <a:rPr kumimoji="0" lang="en-CA" altLang="en-US" sz="1100" b="0" i="0" u="sng"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that the Financial Report be accepted as amended (including clarifying note explaining expenses for Chapter events).</a:t>
            </a:r>
            <a:endParaRPr kumimoji="0" lang="en-CA" altLang="en-US" sz="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489545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gac40e15c15_7_69"/>
          <p:cNvPicPr preferRelativeResize="0"/>
          <p:nvPr/>
        </p:nvPicPr>
        <p:blipFill rotWithShape="1">
          <a:blip r:embed="rId3">
            <a:alphaModFix/>
          </a:blip>
          <a:srcRect/>
          <a:stretch/>
        </p:blipFill>
        <p:spPr>
          <a:xfrm>
            <a:off x="7068502" y="186609"/>
            <a:ext cx="2055509" cy="1127547"/>
          </a:xfrm>
          <a:prstGeom prst="rect">
            <a:avLst/>
          </a:prstGeom>
          <a:noFill/>
          <a:ln>
            <a:noFill/>
          </a:ln>
        </p:spPr>
      </p:pic>
      <p:sp>
        <p:nvSpPr>
          <p:cNvPr id="226" name="Google Shape;226;gac40e15c15_7_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a:t>www.iap2bc.ca</a:t>
            </a:r>
            <a:endParaRPr/>
          </a:p>
        </p:txBody>
      </p:sp>
      <p:sp>
        <p:nvSpPr>
          <p:cNvPr id="2" name="Rectangle 2">
            <a:extLst>
              <a:ext uri="{FF2B5EF4-FFF2-40B4-BE49-F238E27FC236}">
                <a16:creationId xmlns:a16="http://schemas.microsoft.com/office/drawing/2014/main" id="{67763B72-7933-4C51-AE7F-39AABE870FE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3" name="Rectangle 3">
            <a:extLst>
              <a:ext uri="{FF2B5EF4-FFF2-40B4-BE49-F238E27FC236}">
                <a16:creationId xmlns:a16="http://schemas.microsoft.com/office/drawing/2014/main" id="{38C5A241-A20D-483C-A352-71C3E895B6F2}"/>
              </a:ext>
            </a:extLst>
          </p:cNvPr>
          <p:cNvSpPr>
            <a:spLocks noChangeArrowheads="1"/>
          </p:cNvSpPr>
          <p:nvPr/>
        </p:nvSpPr>
        <p:spPr bwMode="auto">
          <a:xfrm>
            <a:off x="242006" y="847150"/>
            <a:ext cx="8659988"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8097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8097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8097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8097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8097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8097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8097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CA" altLang="en-US" sz="11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Other Business</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CA"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Emily Jarvis presented an overview of the IAP2 BC Yukon Chapter Strategic Plan 2021-2023: </a:t>
            </a:r>
            <a:endParaRPr kumimoji="0" lang="en-CA" altLang="en-US" sz="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180975" algn="l"/>
              </a:tabLst>
            </a:pPr>
            <a:r>
              <a:rPr kumimoji="0" lang="en-CA"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vision is a picture of a future state. Our vision is that: “IAP2 members, and potential members, have access to: A connected community, capacity building and skill development opportunities, in order to advance the practice of inclusive public engagement.”</a:t>
            </a:r>
            <a:endParaRPr kumimoji="0" lang="en-CA" altLang="en-US" sz="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180975" algn="l"/>
              </a:tabLst>
            </a:pPr>
            <a:r>
              <a:rPr kumimoji="0" lang="en-CA"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Our mission correlates with this vision. We hope to: “Build and sustain the public participation (P2) community; build and grow skills; and advance the practice. </a:t>
            </a:r>
            <a:endParaRPr kumimoji="0" lang="en-CA" altLang="en-US" sz="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180975" algn="l"/>
              </a:tabLst>
            </a:pPr>
            <a:r>
              <a:rPr kumimoji="0" lang="en-CA"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Each mission point has corresponding strategic goals, as well as connections to tangible actions, which will be fleshed out through an implementation plan for 2021-2023. </a:t>
            </a:r>
            <a:endParaRPr kumimoji="0" lang="en-CA" altLang="en-US" sz="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tab pos="180975" algn="l"/>
              </a:tabLst>
            </a:pPr>
            <a:r>
              <a:rPr kumimoji="0" lang="en-CA"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working group also developed a set of chapter principles, which are aligned with IAP2 Canada’s principles. There is an intentional focus on accessibility and diversity.  </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CA"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Comments were taken from the floor on the new Strategic Plan. Belinda Boyd noted that the plan is being shared for information only – it does not need to be approved at the AGM. </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CA"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Lisa </a:t>
            </a:r>
            <a:r>
              <a:rPr kumimoji="0" lang="en-CA" altLang="en-US" sz="11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Moilanen</a:t>
            </a:r>
            <a:r>
              <a:rPr kumimoji="0" lang="en-CA"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Chair of the Nominations Committee, presented a report on the board nomination process and facilitated board confirmation. A summary is provided below, and a detailed report from the Nominations Chair is attached as Appendix A:</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CA"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Existing Board Members to continue (elected by acclamation, listed in alphabetical order) include: Belinda Boyd, President; Karen Estrin, Director at Large; Kari O’Rourke, Training Coordinator; Kevin </a:t>
            </a:r>
            <a:r>
              <a:rPr kumimoji="0" lang="en-CA" altLang="en-US" sz="11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Shipalesky</a:t>
            </a:r>
            <a:r>
              <a:rPr kumimoji="0" lang="en-CA"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Director at Large; Megan Fitzgerald, Secretary; Nanette van </a:t>
            </a:r>
            <a:r>
              <a:rPr kumimoji="0" lang="en-CA" altLang="en-US" sz="11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Doorn</a:t>
            </a:r>
            <a:r>
              <a:rPr kumimoji="0" lang="en-CA"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Director at Large. </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CA"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New Board Members joining the Board (elected by acclamation) include: Michelle </a:t>
            </a:r>
            <a:r>
              <a:rPr kumimoji="0" lang="en-CA" altLang="en-US" sz="11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Larstone</a:t>
            </a:r>
            <a:r>
              <a:rPr kumimoji="0" lang="en-CA"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Member Services Coordinator. </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CA"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Vacant positions include: Vice President; Treasurer; and Youth Coordinator. </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CA"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There were three calls nominations from the floor. None received.</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CA"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Thank you to outgoing Executive members: Ahmed </a:t>
            </a:r>
            <a:r>
              <a:rPr kumimoji="0" lang="en-CA" altLang="en-US" sz="11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Lelamo</a:t>
            </a:r>
            <a:r>
              <a:rPr kumimoji="0" lang="en-CA"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Youth Coordinator; Emily Jarvis, Director at Large; Jason Lesage, Director at Large; Marci </a:t>
            </a:r>
            <a:r>
              <a:rPr kumimoji="0" lang="en-CA" altLang="en-US" sz="11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Hotsenpiller</a:t>
            </a:r>
            <a:r>
              <a:rPr kumimoji="0" lang="en-CA"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Training Coordinator; and Michael Meyer, Member Services Coordinator.</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CA" altLang="en-US" sz="11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Close of Business</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CA"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Thank you to Lisa </a:t>
            </a:r>
            <a:r>
              <a:rPr kumimoji="0" lang="en-CA" altLang="en-US" sz="11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Moilanen</a:t>
            </a:r>
            <a:r>
              <a:rPr kumimoji="0" lang="en-CA"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for overseeing the nominations process, and to the Executive for volunteering their services to advance the Chapter’s activities.</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CA" altLang="en-US" sz="1100" b="0" i="0" u="sng"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Motion to adjourn was </a:t>
            </a:r>
            <a:r>
              <a:rPr kumimoji="0" lang="en-CA" altLang="en-US" sz="1100" b="1" i="0" u="sng"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moved, seconded, and carried.</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en-CA"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meeting was adjourned at 6:54 pm.</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CA" altLang="en-US" sz="1100" b="1" i="0"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_____________________________________________________________________________________</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CA" altLang="en-US" sz="11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Special Presentations</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CA"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Following the close of business, attendees heard a presentation by Elodie </a:t>
            </a:r>
            <a:r>
              <a:rPr kumimoji="0" lang="en-CA" altLang="en-US" sz="11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Jacquet</a:t>
            </a:r>
            <a:r>
              <a:rPr kumimoji="0" lang="en-CA"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Grace Lee from Simon Fraser University’s Morris J. </a:t>
            </a:r>
            <a:r>
              <a:rPr kumimoji="0" lang="en-CA" altLang="en-US" sz="11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Wosk</a:t>
            </a:r>
            <a:r>
              <a:rPr kumimoji="0" lang="en-CA"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Centre for Dialogue: “Beyond Inclusion - Equity in Public Engagement.” </a:t>
            </a:r>
            <a:r>
              <a:rPr kumimoji="0" lang="en-CA" altLang="en-US" sz="1100" b="0" i="1"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do we go beyond including diverse voices in public engagement, in order to meaningfully and equitably collaborate to address pressing issues of our time?</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CA"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https://www.sfu.ca/dialogue/beyond-inclusion.html</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34089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gac40e15c15_7_69"/>
          <p:cNvPicPr preferRelativeResize="0"/>
          <p:nvPr/>
        </p:nvPicPr>
        <p:blipFill rotWithShape="1">
          <a:blip r:embed="rId3">
            <a:alphaModFix/>
          </a:blip>
          <a:srcRect/>
          <a:stretch/>
        </p:blipFill>
        <p:spPr>
          <a:xfrm>
            <a:off x="7068502" y="186609"/>
            <a:ext cx="2055509" cy="1127547"/>
          </a:xfrm>
          <a:prstGeom prst="rect">
            <a:avLst/>
          </a:prstGeom>
          <a:noFill/>
          <a:ln>
            <a:noFill/>
          </a:ln>
        </p:spPr>
      </p:pic>
      <p:sp>
        <p:nvSpPr>
          <p:cNvPr id="226" name="Google Shape;226;gac40e15c15_7_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a:t>www.iap2bc.ca</a:t>
            </a:r>
            <a:endParaRPr/>
          </a:p>
        </p:txBody>
      </p:sp>
      <p:sp>
        <p:nvSpPr>
          <p:cNvPr id="2" name="Rectangle 2">
            <a:extLst>
              <a:ext uri="{FF2B5EF4-FFF2-40B4-BE49-F238E27FC236}">
                <a16:creationId xmlns:a16="http://schemas.microsoft.com/office/drawing/2014/main" id="{67763B72-7933-4C51-AE7F-39AABE870FE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3" name="Rectangle 3">
            <a:extLst>
              <a:ext uri="{FF2B5EF4-FFF2-40B4-BE49-F238E27FC236}">
                <a16:creationId xmlns:a16="http://schemas.microsoft.com/office/drawing/2014/main" id="{38C5A241-A20D-483C-A352-71C3E895B6F2}"/>
              </a:ext>
            </a:extLst>
          </p:cNvPr>
          <p:cNvSpPr>
            <a:spLocks noChangeArrowheads="1"/>
          </p:cNvSpPr>
          <p:nvPr/>
        </p:nvSpPr>
        <p:spPr bwMode="auto">
          <a:xfrm>
            <a:off x="242006" y="297535"/>
            <a:ext cx="8659988" cy="550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8097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8097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8097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8097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8097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8097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8097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a:lnSpc>
                <a:spcPct val="107000"/>
              </a:lnSpc>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IAP2 BC and Yukon Chapter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President’s Report November 2021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Despite the continued restrictions of this past year, due to the pandemic, this has been a tremendous year of growth for IAP2. Interestingly, even with the challenges of the pandemic or may be as a result of, the membership grew dramatically. It could be that people were seeking ways to connect when other opportunities were limited. In 2021 the membership grew by 30% for a total of 337 active members across BC and the Yukon </a:t>
            </a:r>
          </a:p>
          <a:p>
            <a:pPr marL="342900" lvl="0" indent="-342900">
              <a:lnSpc>
                <a:spcPct val="107000"/>
              </a:lnSpc>
              <a:buFont typeface="Symbol" panose="05050102010706020507" pitchFamily="18" charset="2"/>
              <a:buChar char=""/>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All the events we hosted in 2021 were virtual. We hosted 6 events in 2021.</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100" dirty="0">
                <a:solidFill>
                  <a:srgbClr val="3C434A"/>
                </a:solidFill>
                <a:effectLst/>
                <a:latin typeface="Segoe UI" panose="020B0502040204020203" pitchFamily="34" charset="0"/>
                <a:ea typeface="Calibri" panose="020F0502020204030204" pitchFamily="34" charset="0"/>
                <a:cs typeface="Times New Roman" panose="02020603050405020304" pitchFamily="18" charset="0"/>
              </a:rPr>
              <a:t>What We’re Learning: Digital Engagement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100" dirty="0">
                <a:solidFill>
                  <a:srgbClr val="3C434A"/>
                </a:solidFill>
                <a:effectLst/>
                <a:latin typeface="Segoe UI" panose="020B0502040204020203" pitchFamily="34" charset="0"/>
                <a:ea typeface="Calibri" panose="020F0502020204030204" pitchFamily="34" charset="0"/>
                <a:cs typeface="Times New Roman" panose="02020603050405020304" pitchFamily="18" charset="0"/>
              </a:rPr>
              <a:t>Storytelling and Engagement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100" dirty="0">
                <a:solidFill>
                  <a:srgbClr val="3C434A"/>
                </a:solidFill>
                <a:effectLst/>
                <a:latin typeface="Segoe UI" panose="020B0502040204020203" pitchFamily="34" charset="0"/>
                <a:ea typeface="Calibri" panose="020F0502020204030204" pitchFamily="34" charset="0"/>
                <a:cs typeface="Times New Roman" panose="02020603050405020304" pitchFamily="18" charset="0"/>
              </a:rPr>
              <a:t>Indigenous Engagement: Creating ethical space for respectful engagement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100" dirty="0">
                <a:solidFill>
                  <a:srgbClr val="3C434A"/>
                </a:solidFill>
                <a:effectLst/>
                <a:latin typeface="Segoe UI" panose="020B0502040204020203" pitchFamily="34" charset="0"/>
                <a:ea typeface="Calibri" panose="020F0502020204030204" pitchFamily="34" charset="0"/>
                <a:cs typeface="Times New Roman" panose="02020603050405020304" pitchFamily="18" charset="0"/>
              </a:rPr>
              <a:t>Engaging Communities through art and stories- during the time of COVID</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100" dirty="0">
                <a:solidFill>
                  <a:srgbClr val="3C434A"/>
                </a:solidFill>
                <a:effectLst/>
                <a:latin typeface="Segoe UI" panose="020B0502040204020203" pitchFamily="34" charset="0"/>
                <a:ea typeface="Calibri" panose="020F0502020204030204" pitchFamily="34" charset="0"/>
                <a:cs typeface="Times New Roman" panose="02020603050405020304" pitchFamily="18" charset="0"/>
              </a:rPr>
              <a:t>Reducing Barriers for Engagement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100" dirty="0">
                <a:effectLst/>
                <a:latin typeface="Segoe UI" panose="020B0502040204020203" pitchFamily="34" charset="0"/>
                <a:ea typeface="Calibri" panose="020F0502020204030204" pitchFamily="34" charset="0"/>
                <a:cs typeface="Times New Roman" panose="02020603050405020304" pitchFamily="18" charset="0"/>
              </a:rPr>
              <a:t>Being a Board member Chapter and National </a:t>
            </a:r>
          </a:p>
          <a:p>
            <a:pPr lvl="0">
              <a:lnSpc>
                <a:spcPct val="107000"/>
              </a:lnSpc>
            </a:pPr>
            <a:r>
              <a:rPr lang="en-CA" sz="1100" dirty="0">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The virtual events gave us an opportunity to include and hear from members from across BC and the Yukon. </a:t>
            </a:r>
          </a:p>
          <a:p>
            <a:pPr marL="342900" lvl="0" indent="-342900">
              <a:lnSpc>
                <a:spcPct val="107000"/>
              </a:lnSpc>
              <a:buFont typeface="Symbol" panose="05050102010706020507" pitchFamily="18" charset="2"/>
              <a:buChar char=""/>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Training opportunities were moved entirely online. We commend our training partners for their flexibility throughout these many months to offer many training opportunities to grow P2.</a:t>
            </a:r>
          </a:p>
          <a:p>
            <a:pPr marL="342900" lvl="0" indent="-342900">
              <a:lnSpc>
                <a:spcPct val="107000"/>
              </a:lnSpc>
              <a:buFont typeface="Symbol" panose="05050102010706020507" pitchFamily="18" charset="2"/>
              <a:buChar char=""/>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Board has been working to achieve the goals as set out in the </a:t>
            </a:r>
            <a:r>
              <a:rPr lang="en-US" sz="1400" dirty="0">
                <a:effectLst/>
                <a:latin typeface="Calibri" panose="020F0502020204030204" pitchFamily="34" charset="0"/>
                <a:ea typeface="Calibri" panose="020F0502020204030204" pitchFamily="34" charset="0"/>
                <a:cs typeface="Times New Roman" panose="02020603050405020304" pitchFamily="18" charset="0"/>
                <a:hlinkClick r:id="rId4"/>
              </a:rPr>
              <a:t>Strategic Plan </a:t>
            </a:r>
            <a:r>
              <a:rPr lang="en-US" sz="1400" dirty="0">
                <a:effectLst/>
                <a:latin typeface="Calibri" panose="020F0502020204030204" pitchFamily="34" charset="0"/>
                <a:ea typeface="Calibri" panose="020F0502020204030204" pitchFamily="34" charset="0"/>
                <a:cs typeface="Times New Roman" panose="02020603050405020304" pitchFamily="18" charset="0"/>
              </a:rPr>
              <a:t>that was updated in 2020 to take us through 2023. </a:t>
            </a:r>
          </a:p>
          <a:p>
            <a:pPr marL="342900" lvl="0" indent="-342900">
              <a:lnSpc>
                <a:spcPct val="107000"/>
              </a:lnSpc>
              <a:buFont typeface="Symbol" panose="05050102010706020507" pitchFamily="18" charset="2"/>
              <a:buChar char=""/>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Board is very pleased to have been able to update the Chapter website </a:t>
            </a:r>
            <a:r>
              <a:rPr lang="en-CA" sz="1200" dirty="0">
                <a:hlinkClick r:id="rId5"/>
              </a:rPr>
              <a:t>International Association for Public Participation – BC and Yukon – Professionals promoting public interest (iap2bc.ca)</a:t>
            </a:r>
            <a:r>
              <a:rPr lang="en-CA" sz="1200" dirty="0"/>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adding many features such as event booking capabilities, resource pages and increased access for members and trainers.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6154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gac40e15c15_7_76"/>
          <p:cNvPicPr preferRelativeResize="0"/>
          <p:nvPr/>
        </p:nvPicPr>
        <p:blipFill rotWithShape="1">
          <a:blip r:embed="rId3">
            <a:alphaModFix/>
          </a:blip>
          <a:srcRect/>
          <a:stretch/>
        </p:blipFill>
        <p:spPr>
          <a:xfrm>
            <a:off x="7068502" y="186609"/>
            <a:ext cx="2055509" cy="1127547"/>
          </a:xfrm>
          <a:prstGeom prst="rect">
            <a:avLst/>
          </a:prstGeom>
          <a:noFill/>
          <a:ln>
            <a:noFill/>
          </a:ln>
        </p:spPr>
      </p:pic>
      <p:sp>
        <p:nvSpPr>
          <p:cNvPr id="234" name="Google Shape;234;gac40e15c15_7_7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a:t>www.iap2bc.ca</a:t>
            </a:r>
            <a:endParaRPr/>
          </a:p>
        </p:txBody>
      </p:sp>
      <p:sp>
        <p:nvSpPr>
          <p:cNvPr id="235" name="Google Shape;235;gac40e15c15_7_76"/>
          <p:cNvSpPr txBox="1"/>
          <p:nvPr/>
        </p:nvSpPr>
        <p:spPr>
          <a:xfrm>
            <a:off x="736600" y="1085850"/>
            <a:ext cx="7194550" cy="5355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11D65"/>
              </a:buClr>
              <a:buSzPts val="2400"/>
              <a:buFont typeface="Arial"/>
              <a:buNone/>
            </a:pPr>
            <a:r>
              <a:rPr lang="en-US" sz="2400" b="1" i="0" u="none" strike="noStrike" cap="none" dirty="0">
                <a:solidFill>
                  <a:srgbClr val="211D65"/>
                </a:solidFill>
                <a:latin typeface="Arial"/>
                <a:ea typeface="Arial"/>
                <a:cs typeface="Arial"/>
                <a:sym typeface="Arial"/>
              </a:rPr>
              <a:t>Chapter Financials – 2021</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None/>
            </a:pPr>
            <a:endParaRPr sz="2800" b="1" i="0" u="none" strike="noStrike" cap="none" dirty="0">
              <a:solidFill>
                <a:srgbClr val="211D65"/>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2000" b="1" i="0" u="none" strike="noStrike" cap="none" dirty="0">
                <a:solidFill>
                  <a:schemeClr val="dk1"/>
                </a:solidFill>
                <a:latin typeface="Arial"/>
                <a:ea typeface="Arial"/>
                <a:cs typeface="Arial"/>
                <a:sym typeface="Arial"/>
              </a:rPr>
              <a:t>Summary</a:t>
            </a:r>
            <a:endParaRPr sz="20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2000" b="1" i="0" u="none" strike="noStrike" cap="none" dirty="0">
              <a:solidFill>
                <a:schemeClr val="dk1"/>
              </a:solidFill>
              <a:latin typeface="Arial"/>
              <a:ea typeface="Arial"/>
              <a:cs typeface="Arial"/>
              <a:sym typeface="Arial"/>
            </a:endParaRPr>
          </a:p>
          <a:p>
            <a:pPr marL="457200" marR="0" lvl="0" indent="-355600" algn="l" rtl="0">
              <a:lnSpc>
                <a:spcPct val="115000"/>
              </a:lnSpc>
              <a:spcBef>
                <a:spcPts val="0"/>
              </a:spcBef>
              <a:spcAft>
                <a:spcPts val="0"/>
              </a:spcAft>
              <a:buClr>
                <a:schemeClr val="dk1"/>
              </a:buClr>
              <a:buSzPts val="2000"/>
              <a:buFont typeface="Calibri"/>
              <a:buAutoNum type="arabicPeriod"/>
            </a:pPr>
            <a:r>
              <a:rPr lang="en-US" sz="2000" b="1" i="0" u="none" strike="noStrike" cap="none" dirty="0">
                <a:solidFill>
                  <a:schemeClr val="dk1"/>
                </a:solidFill>
                <a:latin typeface="Arial"/>
                <a:ea typeface="Arial"/>
                <a:cs typeface="Arial"/>
                <a:sym typeface="Arial"/>
              </a:rPr>
              <a:t>Investment Account:</a:t>
            </a:r>
            <a:r>
              <a:rPr lang="en-US" sz="2000" b="0" i="0" u="none" strike="noStrike" cap="none" dirty="0">
                <a:solidFill>
                  <a:schemeClr val="dk1"/>
                </a:solidFill>
                <a:latin typeface="Arial"/>
                <a:ea typeface="Arial"/>
                <a:cs typeface="Arial"/>
                <a:sym typeface="Arial"/>
              </a:rPr>
              <a:t> </a:t>
            </a:r>
            <a:r>
              <a:rPr lang="en-US" sz="2000" b="1" i="0" u="none" strike="noStrike" cap="none" dirty="0">
                <a:solidFill>
                  <a:schemeClr val="dk1"/>
                </a:solidFill>
                <a:latin typeface="Arial"/>
                <a:ea typeface="Arial"/>
                <a:cs typeface="Arial"/>
                <a:sym typeface="Arial"/>
              </a:rPr>
              <a:t>$ 3,631.67</a:t>
            </a:r>
            <a:endParaRPr sz="2000" b="1" i="0" u="none" strike="noStrike" cap="none" dirty="0">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chemeClr val="dk1"/>
              </a:buClr>
              <a:buSzPts val="1100"/>
              <a:buFont typeface="Arial"/>
              <a:buNone/>
            </a:pPr>
            <a:r>
              <a:rPr lang="en-US" sz="2000" b="0" i="1" u="none" strike="noStrike" cap="none" dirty="0">
                <a:solidFill>
                  <a:schemeClr val="dk1"/>
                </a:solidFill>
                <a:latin typeface="Arial"/>
                <a:ea typeface="Arial"/>
                <a:cs typeface="Arial"/>
                <a:sym typeface="Arial"/>
              </a:rPr>
              <a:t>RBC Money Market Fund</a:t>
            </a:r>
            <a:endParaRPr sz="2000" b="0" i="1" u="none" strike="noStrike" cap="none" dirty="0">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chemeClr val="dk1"/>
              </a:buClr>
              <a:buSzPts val="1100"/>
              <a:buFont typeface="Arial"/>
              <a:buNone/>
            </a:pPr>
            <a:r>
              <a:rPr lang="en-US" sz="2000" b="0" i="0" u="none" strike="noStrike" cap="none" dirty="0">
                <a:solidFill>
                  <a:schemeClr val="dk1"/>
                </a:solidFill>
                <a:latin typeface="Arial"/>
                <a:ea typeface="Arial"/>
                <a:cs typeface="Arial"/>
                <a:sym typeface="Arial"/>
              </a:rPr>
              <a:t>Interest earned in 2020: 	$3.23</a:t>
            </a:r>
            <a:endParaRPr sz="2000" b="0" i="0" u="none" strike="noStrike" cap="none" dirty="0">
              <a:solidFill>
                <a:schemeClr val="dk1"/>
              </a:solidFill>
              <a:latin typeface="Arial"/>
              <a:ea typeface="Arial"/>
              <a:cs typeface="Arial"/>
              <a:sym typeface="Arial"/>
            </a:endParaRPr>
          </a:p>
          <a:p>
            <a:pPr marL="457200" marR="0" lvl="0" indent="-355600" algn="l" rtl="0">
              <a:lnSpc>
                <a:spcPct val="115000"/>
              </a:lnSpc>
              <a:spcBef>
                <a:spcPts val="0"/>
              </a:spcBef>
              <a:spcAft>
                <a:spcPts val="0"/>
              </a:spcAft>
              <a:buClr>
                <a:schemeClr val="dk1"/>
              </a:buClr>
              <a:buSzPts val="2000"/>
              <a:buFont typeface="Calibri"/>
              <a:buAutoNum type="arabicPeriod"/>
            </a:pPr>
            <a:r>
              <a:rPr lang="en-US" sz="2000" b="1" i="0" u="none" strike="noStrike" cap="none" dirty="0">
                <a:solidFill>
                  <a:schemeClr val="dk1"/>
                </a:solidFill>
                <a:latin typeface="Arial"/>
                <a:ea typeface="Arial"/>
                <a:cs typeface="Arial"/>
                <a:sym typeface="Arial"/>
              </a:rPr>
              <a:t>Savings Account</a:t>
            </a:r>
            <a:r>
              <a:rPr lang="en-US" sz="2000" b="0" i="0" u="none" strike="noStrike" cap="none" dirty="0">
                <a:solidFill>
                  <a:schemeClr val="dk1"/>
                </a:solidFill>
                <a:latin typeface="Arial"/>
                <a:ea typeface="Arial"/>
                <a:cs typeface="Arial"/>
                <a:sym typeface="Arial"/>
              </a:rPr>
              <a:t> (Chapter Operating Fund): </a:t>
            </a:r>
            <a:r>
              <a:rPr lang="en-US" sz="2000" b="1" i="0" u="none" strike="noStrike" cap="none" dirty="0">
                <a:solidFill>
                  <a:schemeClr val="dk1"/>
                </a:solidFill>
                <a:latin typeface="Arial"/>
                <a:ea typeface="Arial"/>
                <a:cs typeface="Arial"/>
                <a:sym typeface="Arial"/>
              </a:rPr>
              <a:t>$ 14,843.19</a:t>
            </a:r>
            <a:endParaRPr sz="2000" b="1"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100"/>
              <a:buFont typeface="Arial"/>
              <a:buNone/>
            </a:pPr>
            <a:r>
              <a:rPr lang="en-US" sz="2000" b="1" i="0" u="none" strike="noStrike" cap="none" dirty="0">
                <a:solidFill>
                  <a:schemeClr val="dk1"/>
                </a:solidFill>
                <a:latin typeface="Arial"/>
                <a:ea typeface="Arial"/>
                <a:cs typeface="Arial"/>
                <a:sym typeface="Arial"/>
              </a:rPr>
              <a:t>Details: Chapter Operating Fund</a:t>
            </a:r>
            <a:endParaRPr sz="2000" b="1"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100"/>
              <a:buFont typeface="Arial"/>
              <a:buNone/>
            </a:pPr>
            <a:r>
              <a:rPr lang="en-US" sz="2000" b="0" i="0" u="none" strike="noStrike" cap="none" dirty="0">
                <a:solidFill>
                  <a:schemeClr val="dk1"/>
                </a:solidFill>
                <a:latin typeface="Arial"/>
                <a:ea typeface="Arial"/>
                <a:cs typeface="Arial"/>
                <a:sym typeface="Arial"/>
              </a:rPr>
              <a:t>Opening Account Balance: November 1, 2020: 	$13,833.44</a:t>
            </a: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600"/>
              </a:spcBef>
              <a:spcAft>
                <a:spcPts val="600"/>
              </a:spcAft>
              <a:buClr>
                <a:schemeClr val="dk1"/>
              </a:buClr>
              <a:buSzPts val="1100"/>
              <a:buFont typeface="Arial"/>
              <a:buNone/>
            </a:pPr>
            <a:r>
              <a:rPr lang="en-US" sz="2000" b="0" i="0" u="none" strike="noStrike" cap="none" dirty="0">
                <a:solidFill>
                  <a:schemeClr val="dk1"/>
                </a:solidFill>
                <a:latin typeface="Arial"/>
                <a:ea typeface="Arial"/>
                <a:cs typeface="Arial"/>
                <a:sym typeface="Arial"/>
              </a:rPr>
              <a:t>Closing Account Balance: October 31, 2021: 	$14,843.09</a:t>
            </a:r>
            <a:endParaRPr sz="2000" b="0" i="0" u="none" strike="noStrike" cap="none" dirty="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gac40e15c15_7_83"/>
          <p:cNvPicPr preferRelativeResize="0"/>
          <p:nvPr/>
        </p:nvPicPr>
        <p:blipFill rotWithShape="1">
          <a:blip r:embed="rId3">
            <a:alphaModFix/>
          </a:blip>
          <a:srcRect/>
          <a:stretch/>
        </p:blipFill>
        <p:spPr>
          <a:xfrm>
            <a:off x="7068502" y="186609"/>
            <a:ext cx="2055509" cy="1127547"/>
          </a:xfrm>
          <a:prstGeom prst="rect">
            <a:avLst/>
          </a:prstGeom>
          <a:noFill/>
          <a:ln>
            <a:noFill/>
          </a:ln>
        </p:spPr>
      </p:pic>
      <p:sp>
        <p:nvSpPr>
          <p:cNvPr id="242" name="Google Shape;242;gac40e15c15_7_8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a:t>www.iap2bc.ca</a:t>
            </a:r>
            <a:endParaRPr/>
          </a:p>
        </p:txBody>
      </p:sp>
      <p:sp>
        <p:nvSpPr>
          <p:cNvPr id="243" name="Google Shape;243;gac40e15c15_7_83"/>
          <p:cNvSpPr txBox="1"/>
          <p:nvPr/>
        </p:nvSpPr>
        <p:spPr>
          <a:xfrm>
            <a:off x="736600" y="1085850"/>
            <a:ext cx="7194550" cy="36009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11D65"/>
              </a:buClr>
              <a:buSzPts val="2400"/>
              <a:buFont typeface="Arial"/>
              <a:buNone/>
            </a:pPr>
            <a:r>
              <a:rPr lang="en-US" sz="2400" b="1" i="0" u="none" strike="noStrike" cap="none">
                <a:solidFill>
                  <a:srgbClr val="211D65"/>
                </a:solidFill>
                <a:latin typeface="Arial"/>
                <a:ea typeface="Arial"/>
                <a:cs typeface="Arial"/>
                <a:sym typeface="Arial"/>
              </a:rPr>
              <a:t>Chapter Financials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Arial"/>
              <a:buNone/>
            </a:pPr>
            <a:endParaRPr sz="1400" b="0" i="0" u="none" strike="noStrike" cap="none">
              <a:solidFill>
                <a:srgbClr val="000000"/>
              </a:solidFill>
              <a:latin typeface="Arial"/>
              <a:ea typeface="Arial"/>
              <a:cs typeface="Arial"/>
              <a:sym typeface="Arial"/>
            </a:endParaRPr>
          </a:p>
        </p:txBody>
      </p:sp>
      <p:graphicFrame>
        <p:nvGraphicFramePr>
          <p:cNvPr id="244" name="Google Shape;244;gac40e15c15_7_83"/>
          <p:cNvGraphicFramePr/>
          <p:nvPr/>
        </p:nvGraphicFramePr>
        <p:xfrm>
          <a:off x="736600" y="2066034"/>
          <a:ext cx="6558275" cy="2229780"/>
        </p:xfrm>
        <a:graphic>
          <a:graphicData uri="http://schemas.openxmlformats.org/drawingml/2006/table">
            <a:tbl>
              <a:tblPr>
                <a:noFill/>
                <a:tableStyleId>{7E2A782C-F097-4260-B9A0-7E835D0D48F4}</a:tableStyleId>
              </a:tblPr>
              <a:tblGrid>
                <a:gridCol w="3639175">
                  <a:extLst>
                    <a:ext uri="{9D8B030D-6E8A-4147-A177-3AD203B41FA5}">
                      <a16:colId xmlns:a16="http://schemas.microsoft.com/office/drawing/2014/main" val="20000"/>
                    </a:ext>
                  </a:extLst>
                </a:gridCol>
                <a:gridCol w="1459550">
                  <a:extLst>
                    <a:ext uri="{9D8B030D-6E8A-4147-A177-3AD203B41FA5}">
                      <a16:colId xmlns:a16="http://schemas.microsoft.com/office/drawing/2014/main" val="20001"/>
                    </a:ext>
                  </a:extLst>
                </a:gridCol>
                <a:gridCol w="1459550">
                  <a:extLst>
                    <a:ext uri="{9D8B030D-6E8A-4147-A177-3AD203B41FA5}">
                      <a16:colId xmlns:a16="http://schemas.microsoft.com/office/drawing/2014/main" val="20002"/>
                    </a:ext>
                  </a:extLst>
                </a:gridCol>
              </a:tblGrid>
              <a:tr h="189450">
                <a:tc>
                  <a:txBody>
                    <a:bodyPr/>
                    <a:lstStyle/>
                    <a:p>
                      <a:pPr marL="0" marR="0" lvl="0" indent="0" algn="l" rtl="0">
                        <a:lnSpc>
                          <a:spcPct val="100000"/>
                        </a:lnSpc>
                        <a:spcBef>
                          <a:spcPts val="0"/>
                        </a:spcBef>
                        <a:spcAft>
                          <a:spcPts val="0"/>
                        </a:spcAft>
                        <a:buNone/>
                      </a:pPr>
                      <a:r>
                        <a:rPr lang="en-US" sz="2200" b="1" u="none" strike="noStrike" cap="none">
                          <a:latin typeface="Arial"/>
                          <a:ea typeface="Arial"/>
                          <a:cs typeface="Arial"/>
                          <a:sym typeface="Arial"/>
                        </a:rPr>
                        <a:t>Income (Canadian Funds)</a:t>
                      </a:r>
                      <a:endParaRPr sz="22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200" b="1" u="none" strike="noStrike" cap="none" dirty="0">
                          <a:latin typeface="Arial"/>
                          <a:ea typeface="Arial"/>
                          <a:cs typeface="Arial"/>
                          <a:sym typeface="Arial"/>
                        </a:rPr>
                        <a:t>2020</a:t>
                      </a:r>
                      <a:endParaRPr sz="2200" u="none" strike="noStrike" cap="none" dirty="0">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200" b="1" u="none" strike="noStrike" cap="none" dirty="0">
                          <a:latin typeface="Arial"/>
                          <a:ea typeface="Arial"/>
                          <a:cs typeface="Arial"/>
                          <a:sym typeface="Arial"/>
                        </a:rPr>
                        <a:t>2021</a:t>
                      </a:r>
                      <a:endParaRPr sz="2200" u="none" strike="noStrike" cap="none" dirty="0">
                        <a:latin typeface="Arial"/>
                        <a:ea typeface="Arial"/>
                        <a:cs typeface="Arial"/>
                        <a:sym typeface="Arial"/>
                      </a:endParaRPr>
                    </a:p>
                  </a:txBody>
                  <a:tcPr marL="68575" marR="68575" marT="0" marB="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78900">
                <a:tc>
                  <a:txBody>
                    <a:bodyPr/>
                    <a:lstStyle/>
                    <a:p>
                      <a:pPr marL="0" marR="0" lvl="0" indent="0" algn="l" rtl="0">
                        <a:lnSpc>
                          <a:spcPct val="100000"/>
                        </a:lnSpc>
                        <a:spcBef>
                          <a:spcPts val="0"/>
                        </a:spcBef>
                        <a:spcAft>
                          <a:spcPts val="0"/>
                        </a:spcAft>
                        <a:buNone/>
                      </a:pPr>
                      <a:r>
                        <a:rPr lang="en-US" sz="2200" u="none" strike="noStrike" cap="none">
                          <a:latin typeface="Arial"/>
                          <a:ea typeface="Arial"/>
                          <a:cs typeface="Arial"/>
                          <a:sym typeface="Arial"/>
                        </a:rPr>
                        <a:t>Chapter events</a:t>
                      </a:r>
                      <a:endParaRPr sz="22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2200" u="none" strike="noStrike" cap="none" dirty="0">
                          <a:latin typeface="Arial"/>
                          <a:ea typeface="Arial"/>
                          <a:cs typeface="Arial"/>
                          <a:sym typeface="Arial"/>
                        </a:rPr>
                        <a:t>$0</a:t>
                      </a:r>
                      <a:endParaRPr sz="2200" u="none" strike="noStrike" cap="none" dirty="0">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2200" u="none" strike="noStrike" cap="none" dirty="0">
                          <a:latin typeface="Arial"/>
                          <a:ea typeface="Arial"/>
                          <a:cs typeface="Arial"/>
                          <a:sym typeface="Arial"/>
                        </a:rPr>
                        <a:t>$0</a:t>
                      </a:r>
                    </a:p>
                  </a:txBody>
                  <a:tcPr marL="68575" marR="68575" marT="0" marB="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78900">
                <a:tc>
                  <a:txBody>
                    <a:bodyPr/>
                    <a:lstStyle/>
                    <a:p>
                      <a:pPr marL="0" marR="0" lvl="0" indent="0" algn="l" rtl="0">
                        <a:lnSpc>
                          <a:spcPct val="100000"/>
                        </a:lnSpc>
                        <a:spcBef>
                          <a:spcPts val="0"/>
                        </a:spcBef>
                        <a:spcAft>
                          <a:spcPts val="0"/>
                        </a:spcAft>
                        <a:buNone/>
                      </a:pPr>
                      <a:r>
                        <a:rPr lang="en-US" sz="2200" u="none" strike="noStrike" cap="none">
                          <a:latin typeface="Arial"/>
                          <a:ea typeface="Arial"/>
                          <a:cs typeface="Arial"/>
                          <a:sym typeface="Arial"/>
                        </a:rPr>
                        <a:t>Training</a:t>
                      </a:r>
                      <a:endParaRPr sz="22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2200" u="none" strike="noStrike" cap="none" dirty="0">
                          <a:latin typeface="Arial"/>
                          <a:ea typeface="Arial"/>
                          <a:cs typeface="Arial"/>
                          <a:sym typeface="Arial"/>
                        </a:rPr>
                        <a:t>$3,400.00</a:t>
                      </a:r>
                      <a:endParaRPr sz="2200" u="none" strike="noStrike" cap="none" dirty="0">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2200" u="none" strike="noStrike" cap="none" dirty="0">
                          <a:latin typeface="Arial"/>
                          <a:ea typeface="Arial"/>
                          <a:cs typeface="Arial"/>
                          <a:sym typeface="Arial"/>
                        </a:rPr>
                        <a:t>$0</a:t>
                      </a:r>
                    </a:p>
                  </a:txBody>
                  <a:tcPr marL="68575" marR="68575" marT="0" marB="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78900">
                <a:tc>
                  <a:txBody>
                    <a:bodyPr/>
                    <a:lstStyle/>
                    <a:p>
                      <a:pPr marL="0" marR="0" lvl="0" indent="0" algn="l" rtl="0">
                        <a:lnSpc>
                          <a:spcPct val="100000"/>
                        </a:lnSpc>
                        <a:spcBef>
                          <a:spcPts val="0"/>
                        </a:spcBef>
                        <a:spcAft>
                          <a:spcPts val="0"/>
                        </a:spcAft>
                        <a:buNone/>
                      </a:pPr>
                      <a:r>
                        <a:rPr lang="en-US" sz="2200" u="none" strike="noStrike" cap="none">
                          <a:latin typeface="Arial"/>
                          <a:ea typeface="Arial"/>
                          <a:cs typeface="Arial"/>
                          <a:sym typeface="Arial"/>
                        </a:rPr>
                        <a:t>Interest</a:t>
                      </a:r>
                      <a:endParaRPr sz="22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2200" u="none" strike="noStrike" cap="none" dirty="0">
                          <a:latin typeface="Arial"/>
                          <a:ea typeface="Arial"/>
                          <a:cs typeface="Arial"/>
                          <a:sym typeface="Arial"/>
                        </a:rPr>
                        <a:t>$  1.25</a:t>
                      </a:r>
                      <a:endParaRPr sz="2200" u="none" strike="noStrike" cap="none" dirty="0">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2200" u="none" strike="noStrike" cap="none" dirty="0">
                          <a:latin typeface="Arial"/>
                          <a:ea typeface="Arial"/>
                          <a:cs typeface="Arial"/>
                          <a:sym typeface="Arial"/>
                        </a:rPr>
                        <a:t>$ 1.28</a:t>
                      </a:r>
                      <a:endParaRPr sz="2200" u="none" strike="noStrike" cap="none" dirty="0">
                        <a:latin typeface="Arial"/>
                        <a:ea typeface="Arial"/>
                        <a:cs typeface="Arial"/>
                        <a:sym typeface="Arial"/>
                      </a:endParaRPr>
                    </a:p>
                  </a:txBody>
                  <a:tcPr marL="68575" marR="68575" marT="0" marB="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78900">
                <a:tc>
                  <a:txBody>
                    <a:bodyPr/>
                    <a:lstStyle/>
                    <a:p>
                      <a:pPr marL="0" marR="0" lvl="0" indent="0" algn="l" rtl="0">
                        <a:lnSpc>
                          <a:spcPct val="100000"/>
                        </a:lnSpc>
                        <a:spcBef>
                          <a:spcPts val="0"/>
                        </a:spcBef>
                        <a:spcAft>
                          <a:spcPts val="0"/>
                        </a:spcAft>
                        <a:buNone/>
                      </a:pPr>
                      <a:r>
                        <a:rPr lang="en-US" sz="2200" u="none" strike="noStrike" cap="none">
                          <a:latin typeface="Arial"/>
                          <a:ea typeface="Arial"/>
                          <a:cs typeface="Arial"/>
                          <a:sym typeface="Arial"/>
                        </a:rPr>
                        <a:t>IAP2 Canada Grants</a:t>
                      </a:r>
                      <a:endParaRPr sz="22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2200" u="none" strike="noStrike" cap="none" dirty="0">
                          <a:latin typeface="Arial"/>
                          <a:ea typeface="Arial"/>
                          <a:cs typeface="Arial"/>
                          <a:sym typeface="Arial"/>
                        </a:rPr>
                        <a:t>$2,500.00</a:t>
                      </a:r>
                      <a:endParaRPr sz="2200" u="none" strike="noStrike" cap="none" dirty="0">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2200" u="none" strike="noStrike" cap="none" dirty="0">
                          <a:latin typeface="Arial"/>
                          <a:ea typeface="Arial"/>
                          <a:cs typeface="Arial"/>
                          <a:sym typeface="Arial"/>
                        </a:rPr>
                        <a:t>$2,500.00</a:t>
                      </a:r>
                    </a:p>
                  </a:txBody>
                  <a:tcPr marL="68575" marR="68575" marT="0" marB="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78900">
                <a:tc>
                  <a:txBody>
                    <a:bodyPr/>
                    <a:lstStyle/>
                    <a:p>
                      <a:pPr marL="0" marR="0" lvl="0" indent="0" algn="l" rtl="0">
                        <a:lnSpc>
                          <a:spcPct val="100000"/>
                        </a:lnSpc>
                        <a:spcBef>
                          <a:spcPts val="0"/>
                        </a:spcBef>
                        <a:spcAft>
                          <a:spcPts val="0"/>
                        </a:spcAft>
                        <a:buNone/>
                      </a:pPr>
                      <a:r>
                        <a:rPr lang="en-US" sz="2200" b="1" u="none" strike="noStrike" cap="none">
                          <a:latin typeface="Arial"/>
                          <a:ea typeface="Arial"/>
                          <a:cs typeface="Arial"/>
                          <a:sym typeface="Arial"/>
                        </a:rPr>
                        <a:t>Total income</a:t>
                      </a:r>
                      <a:endParaRPr sz="22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2200" b="1" u="none" strike="noStrike" cap="none" dirty="0">
                          <a:latin typeface="Arial"/>
                          <a:ea typeface="Arial"/>
                          <a:cs typeface="Arial"/>
                          <a:sym typeface="Arial"/>
                        </a:rPr>
                        <a:t>$5,901.25</a:t>
                      </a:r>
                      <a:endParaRPr sz="2200" u="none" strike="noStrike" cap="none" dirty="0">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2200" b="1" u="none" strike="noStrike" cap="none" dirty="0">
                          <a:latin typeface="Arial"/>
                          <a:ea typeface="Arial"/>
                          <a:cs typeface="Arial"/>
                          <a:sym typeface="Arial"/>
                        </a:rPr>
                        <a:t>$2,501.28</a:t>
                      </a:r>
                      <a:endParaRPr sz="2200" b="1" u="none" strike="noStrike" cap="none" dirty="0">
                        <a:latin typeface="Arial"/>
                        <a:ea typeface="Arial"/>
                        <a:cs typeface="Arial"/>
                        <a:sym typeface="Arial"/>
                      </a:endParaRPr>
                    </a:p>
                  </a:txBody>
                  <a:tcPr marL="68575" marR="68575" marT="0" marB="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gac40e15c15_7_91"/>
          <p:cNvPicPr preferRelativeResize="0"/>
          <p:nvPr/>
        </p:nvPicPr>
        <p:blipFill rotWithShape="1">
          <a:blip r:embed="rId3">
            <a:alphaModFix/>
          </a:blip>
          <a:srcRect/>
          <a:stretch/>
        </p:blipFill>
        <p:spPr>
          <a:xfrm>
            <a:off x="7068502" y="186609"/>
            <a:ext cx="2055509" cy="1127547"/>
          </a:xfrm>
          <a:prstGeom prst="rect">
            <a:avLst/>
          </a:prstGeom>
          <a:noFill/>
          <a:ln>
            <a:noFill/>
          </a:ln>
        </p:spPr>
      </p:pic>
      <p:sp>
        <p:nvSpPr>
          <p:cNvPr id="251" name="Google Shape;251;gac40e15c15_7_9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a:t>www.iap2bc.ca</a:t>
            </a:r>
            <a:endParaRPr/>
          </a:p>
        </p:txBody>
      </p:sp>
      <p:sp>
        <p:nvSpPr>
          <p:cNvPr id="252" name="Google Shape;252;gac40e15c15_7_91"/>
          <p:cNvSpPr txBox="1"/>
          <p:nvPr/>
        </p:nvSpPr>
        <p:spPr>
          <a:xfrm>
            <a:off x="736600" y="1085850"/>
            <a:ext cx="7194550" cy="8001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11D65"/>
              </a:buClr>
              <a:buSzPts val="2400"/>
              <a:buFont typeface="Arial"/>
              <a:buNone/>
            </a:pPr>
            <a:r>
              <a:rPr lang="en-US" sz="2400" b="1" i="0" u="none" strike="noStrike" cap="none">
                <a:solidFill>
                  <a:srgbClr val="211D65"/>
                </a:solidFill>
                <a:latin typeface="Arial"/>
                <a:ea typeface="Arial"/>
                <a:cs typeface="Arial"/>
                <a:sym typeface="Arial"/>
              </a:rPr>
              <a:t>Chapter Financials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Arial"/>
              <a:buNone/>
            </a:pPr>
            <a:endParaRPr sz="2200" b="0" i="0" u="none" strike="noStrike" cap="none">
              <a:solidFill>
                <a:srgbClr val="000000"/>
              </a:solidFill>
              <a:latin typeface="Arial"/>
              <a:ea typeface="Arial"/>
              <a:cs typeface="Arial"/>
              <a:sym typeface="Arial"/>
            </a:endParaRPr>
          </a:p>
        </p:txBody>
      </p:sp>
      <p:graphicFrame>
        <p:nvGraphicFramePr>
          <p:cNvPr id="253" name="Google Shape;253;gac40e15c15_7_91"/>
          <p:cNvGraphicFramePr/>
          <p:nvPr/>
        </p:nvGraphicFramePr>
        <p:xfrm>
          <a:off x="736600" y="1886029"/>
          <a:ext cx="6885300" cy="2682240"/>
        </p:xfrm>
        <a:graphic>
          <a:graphicData uri="http://schemas.openxmlformats.org/drawingml/2006/table">
            <a:tbl>
              <a:tblPr>
                <a:noFill/>
                <a:tableStyleId>{7E2A782C-F097-4260-B9A0-7E835D0D48F4}</a:tableStyleId>
              </a:tblPr>
              <a:tblGrid>
                <a:gridCol w="3966200">
                  <a:extLst>
                    <a:ext uri="{9D8B030D-6E8A-4147-A177-3AD203B41FA5}">
                      <a16:colId xmlns:a16="http://schemas.microsoft.com/office/drawing/2014/main" val="20000"/>
                    </a:ext>
                  </a:extLst>
                </a:gridCol>
                <a:gridCol w="1459550">
                  <a:extLst>
                    <a:ext uri="{9D8B030D-6E8A-4147-A177-3AD203B41FA5}">
                      <a16:colId xmlns:a16="http://schemas.microsoft.com/office/drawing/2014/main" val="20001"/>
                    </a:ext>
                  </a:extLst>
                </a:gridCol>
                <a:gridCol w="1459550">
                  <a:extLst>
                    <a:ext uri="{9D8B030D-6E8A-4147-A177-3AD203B41FA5}">
                      <a16:colId xmlns:a16="http://schemas.microsoft.com/office/drawing/2014/main" val="20002"/>
                    </a:ext>
                  </a:extLst>
                </a:gridCol>
              </a:tblGrid>
              <a:tr h="279400">
                <a:tc>
                  <a:txBody>
                    <a:bodyPr/>
                    <a:lstStyle/>
                    <a:p>
                      <a:pPr marL="0" marR="0" lvl="0" indent="0" algn="l" rtl="0">
                        <a:lnSpc>
                          <a:spcPct val="100000"/>
                        </a:lnSpc>
                        <a:spcBef>
                          <a:spcPts val="0"/>
                        </a:spcBef>
                        <a:spcAft>
                          <a:spcPts val="0"/>
                        </a:spcAft>
                        <a:buNone/>
                      </a:pPr>
                      <a:r>
                        <a:rPr lang="en-US" sz="2200" b="1" u="none" strike="noStrike" cap="none">
                          <a:latin typeface="Arial"/>
                          <a:ea typeface="Arial"/>
                          <a:cs typeface="Arial"/>
                          <a:sym typeface="Arial"/>
                        </a:rPr>
                        <a:t>Expenses (Canadian Funds)</a:t>
                      </a:r>
                      <a:endParaRPr sz="22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200" b="1" u="none" strike="noStrike" cap="none" dirty="0">
                          <a:latin typeface="Arial"/>
                          <a:ea typeface="Arial"/>
                          <a:cs typeface="Arial"/>
                          <a:sym typeface="Arial"/>
                        </a:rPr>
                        <a:t>2020</a:t>
                      </a:r>
                      <a:endParaRPr sz="2200" u="none" strike="noStrike" cap="none" dirty="0">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200" b="1" u="none" strike="noStrike" cap="none" dirty="0">
                          <a:latin typeface="Arial"/>
                          <a:ea typeface="Arial"/>
                          <a:cs typeface="Arial"/>
                          <a:sym typeface="Arial"/>
                        </a:rPr>
                        <a:t>2021</a:t>
                      </a:r>
                      <a:endParaRPr sz="2200" u="none" strike="noStrike" cap="none" dirty="0">
                        <a:latin typeface="Arial"/>
                        <a:ea typeface="Arial"/>
                        <a:cs typeface="Arial"/>
                        <a:sym typeface="Arial"/>
                      </a:endParaRPr>
                    </a:p>
                  </a:txBody>
                  <a:tcPr marL="68575" marR="68575" marT="0" marB="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79400">
                <a:tc>
                  <a:txBody>
                    <a:bodyPr/>
                    <a:lstStyle/>
                    <a:p>
                      <a:pPr marL="0" marR="0" lvl="0" indent="0" algn="l" rtl="0">
                        <a:lnSpc>
                          <a:spcPct val="100000"/>
                        </a:lnSpc>
                        <a:spcBef>
                          <a:spcPts val="0"/>
                        </a:spcBef>
                        <a:spcAft>
                          <a:spcPts val="0"/>
                        </a:spcAft>
                        <a:buNone/>
                      </a:pPr>
                      <a:r>
                        <a:rPr lang="en-US" sz="2200" u="none" strike="noStrike" cap="none">
                          <a:latin typeface="Arial"/>
                          <a:ea typeface="Arial"/>
                          <a:cs typeface="Arial"/>
                          <a:sym typeface="Arial"/>
                        </a:rPr>
                        <a:t>Administrative (web page)</a:t>
                      </a:r>
                      <a:endParaRPr sz="22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2200" u="none" strike="noStrike" cap="none" dirty="0">
                          <a:latin typeface="Arial"/>
                          <a:ea typeface="Arial"/>
                          <a:cs typeface="Arial"/>
                          <a:sym typeface="Arial"/>
                        </a:rPr>
                        <a:t>$339.93</a:t>
                      </a:r>
                      <a:endParaRPr sz="2200" u="none" strike="noStrike" cap="none" dirty="0">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2200" u="none" strike="noStrike" cap="none" dirty="0">
                          <a:latin typeface="Arial"/>
                          <a:ea typeface="Arial"/>
                          <a:cs typeface="Arial"/>
                          <a:sym typeface="Arial"/>
                        </a:rPr>
                        <a:t>$905.63</a:t>
                      </a:r>
                      <a:endParaRPr sz="2200" u="none" strike="noStrike" cap="none" dirty="0">
                        <a:latin typeface="Arial"/>
                        <a:ea typeface="Arial"/>
                        <a:cs typeface="Arial"/>
                        <a:sym typeface="Arial"/>
                      </a:endParaRPr>
                    </a:p>
                  </a:txBody>
                  <a:tcPr marL="68575" marR="68575" marT="0" marB="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79400">
                <a:tc>
                  <a:txBody>
                    <a:bodyPr/>
                    <a:lstStyle/>
                    <a:p>
                      <a:pPr marL="0" marR="0" lvl="0" indent="0" algn="l" rtl="0">
                        <a:lnSpc>
                          <a:spcPct val="100000"/>
                        </a:lnSpc>
                        <a:spcBef>
                          <a:spcPts val="0"/>
                        </a:spcBef>
                        <a:spcAft>
                          <a:spcPts val="0"/>
                        </a:spcAft>
                        <a:buNone/>
                      </a:pPr>
                      <a:r>
                        <a:rPr lang="en-US" sz="2200" u="none" strike="noStrike" cap="none">
                          <a:latin typeface="Arial"/>
                          <a:ea typeface="Arial"/>
                          <a:cs typeface="Arial"/>
                          <a:sym typeface="Arial"/>
                        </a:rPr>
                        <a:t>Executive board expenses</a:t>
                      </a:r>
                      <a:endParaRPr sz="22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2200" u="none" strike="noStrike" cap="none" dirty="0">
                          <a:latin typeface="Arial"/>
                          <a:ea typeface="Arial"/>
                          <a:cs typeface="Arial"/>
                          <a:sym typeface="Arial"/>
                        </a:rPr>
                        <a:t>$1,388.64</a:t>
                      </a:r>
                      <a:endParaRPr sz="2200" u="none" strike="noStrike" cap="none" dirty="0">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2200" u="none" strike="noStrike" cap="none" dirty="0">
                          <a:latin typeface="Arial"/>
                          <a:ea typeface="Arial"/>
                          <a:cs typeface="Arial"/>
                          <a:sym typeface="Arial"/>
                        </a:rPr>
                        <a:t>$0</a:t>
                      </a:r>
                      <a:endParaRPr sz="2200" u="none" strike="noStrike" cap="none" dirty="0">
                        <a:latin typeface="Arial"/>
                        <a:ea typeface="Arial"/>
                        <a:cs typeface="Arial"/>
                        <a:sym typeface="Arial"/>
                      </a:endParaRPr>
                    </a:p>
                  </a:txBody>
                  <a:tcPr marL="68575" marR="68575" marT="0" marB="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79400">
                <a:tc>
                  <a:txBody>
                    <a:bodyPr/>
                    <a:lstStyle/>
                    <a:p>
                      <a:pPr marL="0" marR="0" lvl="0" indent="0" algn="l" rtl="0">
                        <a:lnSpc>
                          <a:spcPct val="100000"/>
                        </a:lnSpc>
                        <a:spcBef>
                          <a:spcPts val="0"/>
                        </a:spcBef>
                        <a:spcAft>
                          <a:spcPts val="0"/>
                        </a:spcAft>
                        <a:buNone/>
                      </a:pPr>
                      <a:r>
                        <a:rPr lang="en-US" sz="2200" u="none" strike="noStrike" cap="none">
                          <a:latin typeface="Arial"/>
                          <a:ea typeface="Arial"/>
                          <a:cs typeface="Arial"/>
                          <a:sym typeface="Arial"/>
                        </a:rPr>
                        <a:t>AGM</a:t>
                      </a:r>
                      <a:endParaRPr sz="22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2200" u="none" strike="noStrike" cap="none" dirty="0">
                          <a:latin typeface="Arial"/>
                          <a:ea typeface="Arial"/>
                          <a:cs typeface="Arial"/>
                          <a:sym typeface="Arial"/>
                        </a:rPr>
                        <a:t>$1,094.16</a:t>
                      </a:r>
                      <a:endParaRPr sz="2200" u="none" strike="noStrike" cap="none" dirty="0">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2200" u="none" strike="noStrike" cap="none" dirty="0">
                          <a:latin typeface="Arial"/>
                          <a:ea typeface="Arial"/>
                          <a:cs typeface="Arial"/>
                          <a:sym typeface="Arial"/>
                        </a:rPr>
                        <a:t>$425.00</a:t>
                      </a:r>
                      <a:endParaRPr sz="2200" u="none" strike="noStrike" cap="none" dirty="0">
                        <a:latin typeface="Arial"/>
                        <a:ea typeface="Arial"/>
                        <a:cs typeface="Arial"/>
                        <a:sym typeface="Arial"/>
                      </a:endParaRPr>
                    </a:p>
                  </a:txBody>
                  <a:tcPr marL="68575" marR="68575" marT="0" marB="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79400">
                <a:tc>
                  <a:txBody>
                    <a:bodyPr/>
                    <a:lstStyle/>
                    <a:p>
                      <a:pPr marL="0" marR="0" lvl="0" indent="0" algn="l" rtl="0">
                        <a:lnSpc>
                          <a:spcPct val="100000"/>
                        </a:lnSpc>
                        <a:spcBef>
                          <a:spcPts val="0"/>
                        </a:spcBef>
                        <a:spcAft>
                          <a:spcPts val="0"/>
                        </a:spcAft>
                        <a:buNone/>
                      </a:pPr>
                      <a:r>
                        <a:rPr lang="en-US" sz="2200" u="none" strike="noStrike" cap="none">
                          <a:latin typeface="Arial"/>
                          <a:ea typeface="Arial"/>
                          <a:cs typeface="Arial"/>
                          <a:sym typeface="Arial"/>
                        </a:rPr>
                        <a:t>Chapter Events</a:t>
                      </a:r>
                      <a:endParaRPr sz="22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2200" u="none" strike="noStrike" cap="none" dirty="0">
                          <a:latin typeface="Arial"/>
                          <a:ea typeface="Arial"/>
                          <a:cs typeface="Arial"/>
                          <a:sym typeface="Arial"/>
                        </a:rPr>
                        <a:t>$860.52</a:t>
                      </a:r>
                      <a:endParaRPr sz="2200" u="none" strike="noStrike" cap="none" dirty="0">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2200" u="none" strike="noStrike" cap="none" dirty="0">
                          <a:latin typeface="Arial"/>
                          <a:ea typeface="Arial"/>
                          <a:cs typeface="Arial"/>
                          <a:sym typeface="Arial"/>
                        </a:rPr>
                        <a:t>$150.00</a:t>
                      </a:r>
                      <a:endParaRPr sz="2200" u="none" strike="noStrike" cap="none" dirty="0">
                        <a:latin typeface="Arial"/>
                        <a:ea typeface="Arial"/>
                        <a:cs typeface="Arial"/>
                        <a:sym typeface="Arial"/>
                      </a:endParaRPr>
                    </a:p>
                  </a:txBody>
                  <a:tcPr marL="68575" marR="68575" marT="0" marB="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79400">
                <a:tc>
                  <a:txBody>
                    <a:bodyPr/>
                    <a:lstStyle/>
                    <a:p>
                      <a:pPr marL="0" marR="0" lvl="0" indent="0" algn="l" rtl="0">
                        <a:lnSpc>
                          <a:spcPct val="100000"/>
                        </a:lnSpc>
                        <a:spcBef>
                          <a:spcPts val="0"/>
                        </a:spcBef>
                        <a:spcAft>
                          <a:spcPts val="0"/>
                        </a:spcAft>
                        <a:buNone/>
                      </a:pPr>
                      <a:r>
                        <a:rPr lang="en-US" sz="2200" u="none" strike="noStrike" cap="none">
                          <a:latin typeface="Arial"/>
                          <a:ea typeface="Arial"/>
                          <a:cs typeface="Arial"/>
                          <a:sym typeface="Arial"/>
                        </a:rPr>
                        <a:t>Awards/sponsorship</a:t>
                      </a:r>
                      <a:endParaRPr sz="22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2200" u="none" strike="noStrike" cap="none" dirty="0">
                          <a:latin typeface="Arial"/>
                          <a:ea typeface="Arial"/>
                          <a:cs typeface="Arial"/>
                          <a:sym typeface="Arial"/>
                        </a:rPr>
                        <a:t>$183.75</a:t>
                      </a:r>
                      <a:endParaRPr sz="2200" u="none" strike="noStrike" cap="none" dirty="0">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2200" u="none" strike="noStrike" cap="none" dirty="0">
                          <a:latin typeface="Arial"/>
                          <a:ea typeface="Arial"/>
                          <a:cs typeface="Arial"/>
                          <a:sym typeface="Arial"/>
                        </a:rPr>
                        <a:t>$0</a:t>
                      </a:r>
                      <a:endParaRPr sz="2200" u="none" strike="noStrike" cap="none" dirty="0">
                        <a:latin typeface="Arial"/>
                        <a:ea typeface="Arial"/>
                        <a:cs typeface="Arial"/>
                        <a:sym typeface="Arial"/>
                      </a:endParaRPr>
                    </a:p>
                  </a:txBody>
                  <a:tcPr marL="68575" marR="68575" marT="0" marB="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79400">
                <a:tc>
                  <a:txBody>
                    <a:bodyPr/>
                    <a:lstStyle/>
                    <a:p>
                      <a:pPr marL="0" marR="0" lvl="0" indent="0" algn="l" rtl="0">
                        <a:lnSpc>
                          <a:spcPct val="100000"/>
                        </a:lnSpc>
                        <a:spcBef>
                          <a:spcPts val="0"/>
                        </a:spcBef>
                        <a:spcAft>
                          <a:spcPts val="0"/>
                        </a:spcAft>
                        <a:buNone/>
                      </a:pPr>
                      <a:r>
                        <a:rPr lang="en-US" sz="2200" u="none" strike="noStrike" cap="none">
                          <a:latin typeface="Arial"/>
                          <a:ea typeface="Arial"/>
                          <a:cs typeface="Arial"/>
                          <a:sym typeface="Arial"/>
                        </a:rPr>
                        <a:t>Bank fees</a:t>
                      </a:r>
                      <a:endParaRPr sz="22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2200" u="none" strike="noStrike" cap="none" dirty="0">
                          <a:latin typeface="Arial"/>
                          <a:ea typeface="Arial"/>
                          <a:cs typeface="Arial"/>
                          <a:sym typeface="Arial"/>
                        </a:rPr>
                        <a:t>$31.00</a:t>
                      </a:r>
                      <a:endParaRPr sz="2200" u="none" strike="noStrike" cap="none" dirty="0">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2200" u="none" strike="noStrike" cap="none" dirty="0">
                          <a:latin typeface="Arial"/>
                          <a:ea typeface="Arial"/>
                          <a:cs typeface="Arial"/>
                          <a:sym typeface="Arial"/>
                        </a:rPr>
                        <a:t>$10.00</a:t>
                      </a:r>
                      <a:endParaRPr sz="2200" u="none" strike="noStrike" cap="none" dirty="0">
                        <a:latin typeface="Arial"/>
                        <a:ea typeface="Arial"/>
                        <a:cs typeface="Arial"/>
                        <a:sym typeface="Arial"/>
                      </a:endParaRPr>
                    </a:p>
                  </a:txBody>
                  <a:tcPr marL="68575" marR="68575" marT="0" marB="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79400">
                <a:tc>
                  <a:txBody>
                    <a:bodyPr/>
                    <a:lstStyle/>
                    <a:p>
                      <a:pPr marL="0" marR="0" lvl="0" indent="0" algn="l" rtl="0">
                        <a:lnSpc>
                          <a:spcPct val="100000"/>
                        </a:lnSpc>
                        <a:spcBef>
                          <a:spcPts val="0"/>
                        </a:spcBef>
                        <a:spcAft>
                          <a:spcPts val="0"/>
                        </a:spcAft>
                        <a:buNone/>
                      </a:pPr>
                      <a:r>
                        <a:rPr lang="en-US" sz="2200" b="1" u="none" strike="noStrike" cap="none">
                          <a:latin typeface="Arial"/>
                          <a:ea typeface="Arial"/>
                          <a:cs typeface="Arial"/>
                          <a:sym typeface="Arial"/>
                        </a:rPr>
                        <a:t>Total expenses</a:t>
                      </a:r>
                      <a:endParaRPr sz="22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2200" b="1" u="none" strike="noStrike" cap="none" dirty="0">
                          <a:latin typeface="Arial"/>
                          <a:ea typeface="Arial"/>
                          <a:cs typeface="Arial"/>
                          <a:sym typeface="Arial"/>
                        </a:rPr>
                        <a:t>$3,898.00</a:t>
                      </a:r>
                      <a:endParaRPr sz="2200" u="none" strike="noStrike" cap="none" dirty="0">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en-US" sz="2200" b="1" u="none" strike="noStrike" cap="none" dirty="0">
                          <a:latin typeface="Arial"/>
                          <a:ea typeface="Arial"/>
                          <a:cs typeface="Arial"/>
                          <a:sym typeface="Arial"/>
                        </a:rPr>
                        <a:t>$1,490.63</a:t>
                      </a:r>
                      <a:endParaRPr sz="2200" u="none" strike="noStrike" cap="none" dirty="0">
                        <a:latin typeface="Arial"/>
                        <a:ea typeface="Arial"/>
                        <a:cs typeface="Arial"/>
                        <a:sym typeface="Arial"/>
                      </a:endParaRPr>
                    </a:p>
                  </a:txBody>
                  <a:tcPr marL="68575" marR="68575" marT="0" marB="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gac40e15c15_0_2"/>
          <p:cNvPicPr preferRelativeResize="0"/>
          <p:nvPr/>
        </p:nvPicPr>
        <p:blipFill rotWithShape="1">
          <a:blip r:embed="rId3">
            <a:alphaModFix/>
          </a:blip>
          <a:srcRect/>
          <a:stretch/>
        </p:blipFill>
        <p:spPr>
          <a:xfrm>
            <a:off x="7068502" y="186609"/>
            <a:ext cx="2055510" cy="1127547"/>
          </a:xfrm>
          <a:prstGeom prst="rect">
            <a:avLst/>
          </a:prstGeom>
          <a:noFill/>
          <a:ln>
            <a:noFill/>
          </a:ln>
        </p:spPr>
      </p:pic>
      <p:sp>
        <p:nvSpPr>
          <p:cNvPr id="293" name="Google Shape;293;gac40e15c15_0_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a:t>www.iap2bc.ca</a:t>
            </a:r>
            <a:endParaRPr/>
          </a:p>
        </p:txBody>
      </p:sp>
      <p:sp>
        <p:nvSpPr>
          <p:cNvPr id="294" name="Google Shape;294;gac40e15c15_0_2"/>
          <p:cNvSpPr txBox="1"/>
          <p:nvPr/>
        </p:nvSpPr>
        <p:spPr>
          <a:xfrm>
            <a:off x="736600" y="1085850"/>
            <a:ext cx="7194600" cy="49586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11D65"/>
              </a:buClr>
              <a:buSzPts val="2400"/>
              <a:buFont typeface="Arial"/>
              <a:buNone/>
            </a:pPr>
            <a:r>
              <a:rPr lang="en-CA" sz="2400" b="1" i="0" u="none" strike="noStrike" cap="none" dirty="0">
                <a:solidFill>
                  <a:srgbClr val="211D65"/>
                </a:solidFill>
                <a:latin typeface="Arial"/>
                <a:ea typeface="Arial"/>
                <a:cs typeface="Arial"/>
                <a:sym typeface="Arial"/>
              </a:rPr>
              <a:t>Nominations Report</a:t>
            </a:r>
          </a:p>
          <a:p>
            <a:pPr marL="0" marR="0" lvl="0" indent="0" algn="l" rtl="0">
              <a:lnSpc>
                <a:spcPct val="100000"/>
              </a:lnSpc>
              <a:spcBef>
                <a:spcPts val="0"/>
              </a:spcBef>
              <a:spcAft>
                <a:spcPts val="0"/>
              </a:spcAft>
              <a:buClr>
                <a:srgbClr val="211D65"/>
              </a:buClr>
              <a:buSzPts val="2400"/>
              <a:buFont typeface="Arial"/>
              <a:buNone/>
            </a:pPr>
            <a:r>
              <a:rPr lang="en-CA" sz="2400" b="1" dirty="0">
                <a:solidFill>
                  <a:srgbClr val="211D65"/>
                </a:solidFill>
              </a:rPr>
              <a:t>Anthea Brown, Nominations Chair </a:t>
            </a:r>
            <a:r>
              <a:rPr lang="en-CA" sz="2400" b="1" i="0" u="none" strike="noStrike" cap="none" dirty="0">
                <a:solidFill>
                  <a:srgbClr val="211D65"/>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1" i="0" u="none" strike="noStrike" cap="none" dirty="0">
              <a:solidFill>
                <a:srgbClr val="211D65"/>
              </a:solidFill>
              <a:latin typeface="Arial"/>
              <a:ea typeface="Arial"/>
              <a:cs typeface="Arial"/>
              <a:sym typeface="Arial"/>
            </a:endParaRPr>
          </a:p>
          <a:p>
            <a:pPr marL="0" marR="0" lvl="0" indent="0" algn="l" rtl="0">
              <a:lnSpc>
                <a:spcPct val="150000"/>
              </a:lnSpc>
              <a:spcBef>
                <a:spcPts val="0"/>
              </a:spcBef>
              <a:spcAft>
                <a:spcPts val="0"/>
              </a:spcAft>
              <a:buNone/>
            </a:pPr>
            <a:r>
              <a:rPr lang="en-US" sz="1800" b="1" dirty="0">
                <a:latin typeface="Calibri" panose="020F0502020204030204" pitchFamily="34" charset="0"/>
                <a:cs typeface="Calibri" panose="020F0502020204030204" pitchFamily="34" charset="0"/>
              </a:rPr>
              <a:t>Summary of Nominations for IAP2 BC YT Executive</a:t>
            </a:r>
          </a:p>
          <a:p>
            <a:pPr marL="0" marR="0" lvl="0" indent="0" algn="l" rtl="0">
              <a:lnSpc>
                <a:spcPct val="150000"/>
              </a:lnSpc>
              <a:spcBef>
                <a:spcPts val="0"/>
              </a:spcBef>
              <a:spcAft>
                <a:spcPts val="0"/>
              </a:spcAft>
              <a:buNone/>
            </a:pPr>
            <a:r>
              <a:rPr lang="en-US" sz="1800" dirty="0">
                <a:latin typeface="Calibri" panose="020F0502020204030204" pitchFamily="34" charset="0"/>
                <a:cs typeface="Calibri" panose="020F0502020204030204" pitchFamily="34" charset="0"/>
              </a:rPr>
              <a:t>Received as of November 12, 2021</a:t>
            </a:r>
          </a:p>
          <a:p>
            <a:pPr marL="0" marR="0" lvl="0" indent="0" algn="l" rtl="0">
              <a:lnSpc>
                <a:spcPct val="150000"/>
              </a:lnSpc>
              <a:spcBef>
                <a:spcPts val="0"/>
              </a:spcBef>
              <a:spcAft>
                <a:spcPts val="0"/>
              </a:spcAft>
              <a:buNone/>
            </a:pPr>
            <a:r>
              <a:rPr lang="en-US" sz="1800" dirty="0">
                <a:latin typeface="Calibri" panose="020F0502020204030204" pitchFamily="34" charset="0"/>
                <a:cs typeface="Calibri" panose="020F0502020204030204" pitchFamily="34" charset="0"/>
              </a:rPr>
              <a:t>Report of Nominations Chair</a:t>
            </a:r>
          </a:p>
          <a:p>
            <a:pPr marL="0" marR="0" lvl="0" indent="0" algn="l" rtl="0">
              <a:lnSpc>
                <a:spcPct val="150000"/>
              </a:lnSpc>
              <a:spcBef>
                <a:spcPts val="0"/>
              </a:spcBef>
              <a:spcAft>
                <a:spcPts val="0"/>
              </a:spcAft>
              <a:buNone/>
            </a:pPr>
            <a:r>
              <a:rPr lang="en-US" sz="1800" dirty="0">
                <a:latin typeface="Calibri" panose="020F0502020204030204" pitchFamily="34" charset="0"/>
                <a:cs typeface="Calibri" panose="020F0502020204030204" pitchFamily="34" charset="0"/>
              </a:rPr>
              <a:t>Anthea Brown, Past Director at Large, IAP2 BC YT</a:t>
            </a:r>
          </a:p>
          <a:p>
            <a:pPr marL="0" marR="0" lvl="0" indent="0" algn="l" rtl="0">
              <a:lnSpc>
                <a:spcPct val="150000"/>
              </a:lnSpc>
              <a:spcBef>
                <a:spcPts val="0"/>
              </a:spcBef>
              <a:spcAft>
                <a:spcPts val="0"/>
              </a:spcAft>
              <a:buNone/>
            </a:pPr>
            <a:r>
              <a:rPr lang="en-US" sz="1800" dirty="0">
                <a:latin typeface="Calibri" panose="020F0502020204030204" pitchFamily="34" charset="0"/>
                <a:cs typeface="Calibri" panose="020F0502020204030204" pitchFamily="34" charset="0"/>
              </a:rPr>
              <a:t>The Nominations Chair authorized circulation of a Call for Nominations and preparation of</a:t>
            </a:r>
          </a:p>
          <a:p>
            <a:pPr marL="0" marR="0" lvl="0" indent="0" algn="l" rtl="0">
              <a:lnSpc>
                <a:spcPct val="150000"/>
              </a:lnSpc>
              <a:spcBef>
                <a:spcPts val="0"/>
              </a:spcBef>
              <a:spcAft>
                <a:spcPts val="0"/>
              </a:spcAft>
              <a:buNone/>
            </a:pPr>
            <a:r>
              <a:rPr lang="en-US" sz="1800" dirty="0">
                <a:latin typeface="Calibri" panose="020F0502020204030204" pitchFamily="34" charset="0"/>
                <a:cs typeface="Calibri" panose="020F0502020204030204" pitchFamily="34" charset="0"/>
              </a:rPr>
              <a:t>associated material that was posted on the IAP2 BC website and distributed via email to members.</a:t>
            </a:r>
          </a:p>
        </p:txBody>
      </p:sp>
    </p:spTree>
    <p:extLst>
      <p:ext uri="{BB962C8B-B14F-4D97-AF65-F5344CB8AC3E}">
        <p14:creationId xmlns:p14="http://schemas.microsoft.com/office/powerpoint/2010/main" val="1762408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gac40e15c15_0_2"/>
          <p:cNvPicPr preferRelativeResize="0"/>
          <p:nvPr/>
        </p:nvPicPr>
        <p:blipFill rotWithShape="1">
          <a:blip r:embed="rId3">
            <a:alphaModFix/>
          </a:blip>
          <a:srcRect/>
          <a:stretch/>
        </p:blipFill>
        <p:spPr>
          <a:xfrm>
            <a:off x="7068502" y="186609"/>
            <a:ext cx="2055510" cy="1127547"/>
          </a:xfrm>
          <a:prstGeom prst="rect">
            <a:avLst/>
          </a:prstGeom>
          <a:noFill/>
          <a:ln>
            <a:noFill/>
          </a:ln>
        </p:spPr>
      </p:pic>
      <p:sp>
        <p:nvSpPr>
          <p:cNvPr id="293" name="Google Shape;293;gac40e15c15_0_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a:t>www.iap2bc.ca</a:t>
            </a:r>
            <a:endParaRPr/>
          </a:p>
        </p:txBody>
      </p:sp>
      <p:sp>
        <p:nvSpPr>
          <p:cNvPr id="294" name="Google Shape;294;gac40e15c15_0_2"/>
          <p:cNvSpPr txBox="1"/>
          <p:nvPr/>
        </p:nvSpPr>
        <p:spPr>
          <a:xfrm>
            <a:off x="736600" y="1085850"/>
            <a:ext cx="7194600" cy="59499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11D65"/>
              </a:buClr>
              <a:buSzPts val="2400"/>
              <a:buFont typeface="Arial"/>
              <a:buNone/>
            </a:pPr>
            <a:r>
              <a:rPr lang="en-CA" sz="2400" b="1" i="0" u="none" strike="noStrike" cap="none" dirty="0">
                <a:solidFill>
                  <a:srgbClr val="211D65"/>
                </a:solidFill>
                <a:latin typeface="Arial"/>
                <a:ea typeface="Arial"/>
                <a:cs typeface="Arial"/>
                <a:sym typeface="Arial"/>
              </a:rPr>
              <a:t>Nominations Report</a:t>
            </a:r>
          </a:p>
          <a:p>
            <a:pPr marL="0" marR="0" lvl="0" indent="0" algn="l" rtl="0">
              <a:lnSpc>
                <a:spcPct val="100000"/>
              </a:lnSpc>
              <a:spcBef>
                <a:spcPts val="0"/>
              </a:spcBef>
              <a:spcAft>
                <a:spcPts val="0"/>
              </a:spcAft>
              <a:buClr>
                <a:schemeClr val="dk1"/>
              </a:buClr>
              <a:buSzPts val="2400"/>
              <a:buFont typeface="Arial"/>
              <a:buNone/>
            </a:pPr>
            <a:endParaRPr sz="2400" b="1" i="0" u="none" strike="noStrike" cap="none" dirty="0">
              <a:solidFill>
                <a:srgbClr val="211D65"/>
              </a:solidFill>
              <a:latin typeface="Arial"/>
              <a:ea typeface="Arial"/>
              <a:cs typeface="Arial"/>
              <a:sym typeface="Arial"/>
            </a:endParaRPr>
          </a:p>
          <a:p>
            <a:pPr>
              <a:lnSpc>
                <a:spcPct val="107000"/>
              </a:lnSpc>
              <a:spcBef>
                <a:spcPts val="600"/>
              </a:spcBef>
              <a:spcAft>
                <a:spcPts val="600"/>
              </a:spcAft>
            </a:pPr>
            <a:r>
              <a:rPr lang="en-CA" sz="1800" dirty="0">
                <a:effectLst/>
                <a:latin typeface="Calibri" panose="020F0502020204030204" pitchFamily="34" charset="0"/>
                <a:ea typeface="Calibri" panose="020F0502020204030204" pitchFamily="34" charset="0"/>
              </a:rPr>
              <a:t>It is important to recognize that the role of the Nominations Chair is to review credentials and prepare this report. It is not the role of the Chair to recommend any one nomination. The Chair is to ensure nominations are complete and according to policies and procedures.</a:t>
            </a:r>
          </a:p>
          <a:p>
            <a:r>
              <a:rPr lang="en-CA" sz="1800" dirty="0">
                <a:effectLst/>
                <a:latin typeface="Calibri" panose="020F0502020204030204" pitchFamily="34" charset="0"/>
                <a:ea typeface="Calibri" panose="020F0502020204030204" pitchFamily="34" charset="0"/>
              </a:rPr>
              <a:t>Nominations will be received at the AGM for vacant positions (to a maximum of 13 Officer and Directors) following the procedures set out in the Chapter policies.</a:t>
            </a:r>
            <a:endParaRPr lang="en-US" sz="2000" dirty="0"/>
          </a:p>
        </p:txBody>
      </p:sp>
    </p:spTree>
    <p:extLst>
      <p:ext uri="{BB962C8B-B14F-4D97-AF65-F5344CB8AC3E}">
        <p14:creationId xmlns:p14="http://schemas.microsoft.com/office/powerpoint/2010/main" val="3569448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gac40e15c15_0_2"/>
          <p:cNvPicPr preferRelativeResize="0"/>
          <p:nvPr/>
        </p:nvPicPr>
        <p:blipFill rotWithShape="1">
          <a:blip r:embed="rId3">
            <a:alphaModFix/>
          </a:blip>
          <a:srcRect/>
          <a:stretch/>
        </p:blipFill>
        <p:spPr>
          <a:xfrm>
            <a:off x="7068502" y="186609"/>
            <a:ext cx="2055510" cy="1127547"/>
          </a:xfrm>
          <a:prstGeom prst="rect">
            <a:avLst/>
          </a:prstGeom>
          <a:noFill/>
          <a:ln>
            <a:noFill/>
          </a:ln>
        </p:spPr>
      </p:pic>
      <p:sp>
        <p:nvSpPr>
          <p:cNvPr id="293" name="Google Shape;293;gac40e15c15_0_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a:t>www.iap2bc.ca</a:t>
            </a:r>
            <a:endParaRPr/>
          </a:p>
        </p:txBody>
      </p:sp>
      <p:sp>
        <p:nvSpPr>
          <p:cNvPr id="17" name="TextBox 16">
            <a:extLst>
              <a:ext uri="{FF2B5EF4-FFF2-40B4-BE49-F238E27FC236}">
                <a16:creationId xmlns:a16="http://schemas.microsoft.com/office/drawing/2014/main" id="{32CD4A7A-526B-47E0-9040-9AD39D98BB1F}"/>
              </a:ext>
            </a:extLst>
          </p:cNvPr>
          <p:cNvSpPr txBox="1"/>
          <p:nvPr/>
        </p:nvSpPr>
        <p:spPr>
          <a:xfrm>
            <a:off x="2604968" y="6052098"/>
            <a:ext cx="1717259" cy="311363"/>
          </a:xfrm>
          <a:prstGeom prst="rect">
            <a:avLst/>
          </a:prstGeom>
          <a:noFill/>
        </p:spPr>
        <p:txBody>
          <a:bodyPr wrap="square" rtlCol="0">
            <a:spAutoFit/>
          </a:bodyPr>
          <a:lstStyle/>
          <a:p>
            <a:r>
              <a:rPr lang="en-CA" dirty="0"/>
              <a:t>Michelle </a:t>
            </a:r>
            <a:r>
              <a:rPr lang="en-CA" dirty="0" err="1"/>
              <a:t>Larstone</a:t>
            </a:r>
            <a:endParaRPr lang="en-CA" dirty="0"/>
          </a:p>
        </p:txBody>
      </p:sp>
      <p:sp>
        <p:nvSpPr>
          <p:cNvPr id="18" name="TextBox 17">
            <a:extLst>
              <a:ext uri="{FF2B5EF4-FFF2-40B4-BE49-F238E27FC236}">
                <a16:creationId xmlns:a16="http://schemas.microsoft.com/office/drawing/2014/main" id="{73D3836C-A947-4D1D-AEBC-9616ACB44FB4}"/>
              </a:ext>
            </a:extLst>
          </p:cNvPr>
          <p:cNvSpPr txBox="1"/>
          <p:nvPr/>
        </p:nvSpPr>
        <p:spPr>
          <a:xfrm>
            <a:off x="4676079" y="6052097"/>
            <a:ext cx="1580898" cy="307777"/>
          </a:xfrm>
          <a:prstGeom prst="rect">
            <a:avLst/>
          </a:prstGeom>
          <a:noFill/>
        </p:spPr>
        <p:txBody>
          <a:bodyPr wrap="square" rtlCol="0">
            <a:spAutoFit/>
          </a:bodyPr>
          <a:lstStyle/>
          <a:p>
            <a:r>
              <a:rPr lang="en-CA" dirty="0"/>
              <a:t>Stephanie Tissot</a:t>
            </a:r>
          </a:p>
        </p:txBody>
      </p:sp>
      <p:sp>
        <p:nvSpPr>
          <p:cNvPr id="32" name="TextBox 31">
            <a:extLst>
              <a:ext uri="{FF2B5EF4-FFF2-40B4-BE49-F238E27FC236}">
                <a16:creationId xmlns:a16="http://schemas.microsoft.com/office/drawing/2014/main" id="{0B202938-2758-41D4-939F-79E21BFAB0F5}"/>
              </a:ext>
            </a:extLst>
          </p:cNvPr>
          <p:cNvSpPr txBox="1"/>
          <p:nvPr/>
        </p:nvSpPr>
        <p:spPr>
          <a:xfrm>
            <a:off x="6916197" y="3487819"/>
            <a:ext cx="1205836" cy="307777"/>
          </a:xfrm>
          <a:prstGeom prst="rect">
            <a:avLst/>
          </a:prstGeom>
          <a:noFill/>
        </p:spPr>
        <p:txBody>
          <a:bodyPr wrap="square" rtlCol="0">
            <a:spAutoFit/>
          </a:bodyPr>
          <a:lstStyle/>
          <a:p>
            <a:r>
              <a:rPr lang="en-CA" dirty="0"/>
              <a:t>Cara Lenoir</a:t>
            </a:r>
          </a:p>
        </p:txBody>
      </p:sp>
      <p:pic>
        <p:nvPicPr>
          <p:cNvPr id="5" name="Picture 4" descr="A person smiling for the camera&#10;&#10;Description automatically generated with low confidence">
            <a:extLst>
              <a:ext uri="{FF2B5EF4-FFF2-40B4-BE49-F238E27FC236}">
                <a16:creationId xmlns:a16="http://schemas.microsoft.com/office/drawing/2014/main" id="{4B8752C1-6846-4D28-86BB-EC6CADDE6E1C}"/>
              </a:ext>
            </a:extLst>
          </p:cNvPr>
          <p:cNvPicPr>
            <a:picLocks noChangeAspect="1"/>
          </p:cNvPicPr>
          <p:nvPr/>
        </p:nvPicPr>
        <p:blipFill>
          <a:blip r:embed="rId4"/>
          <a:stretch>
            <a:fillRect/>
          </a:stretch>
        </p:blipFill>
        <p:spPr>
          <a:xfrm>
            <a:off x="2850804" y="1650305"/>
            <a:ext cx="1182301" cy="1812868"/>
          </a:xfrm>
          <a:prstGeom prst="rect">
            <a:avLst/>
          </a:prstGeom>
        </p:spPr>
      </p:pic>
      <p:sp>
        <p:nvSpPr>
          <p:cNvPr id="6" name="TextBox 5">
            <a:extLst>
              <a:ext uri="{FF2B5EF4-FFF2-40B4-BE49-F238E27FC236}">
                <a16:creationId xmlns:a16="http://schemas.microsoft.com/office/drawing/2014/main" id="{07F24968-CE0E-45B7-AB20-88706B3B352E}"/>
              </a:ext>
            </a:extLst>
          </p:cNvPr>
          <p:cNvSpPr txBox="1"/>
          <p:nvPr/>
        </p:nvSpPr>
        <p:spPr>
          <a:xfrm>
            <a:off x="2576480" y="3474799"/>
            <a:ext cx="1837370" cy="307777"/>
          </a:xfrm>
          <a:prstGeom prst="rect">
            <a:avLst/>
          </a:prstGeom>
          <a:noFill/>
        </p:spPr>
        <p:txBody>
          <a:bodyPr wrap="square" rtlCol="0">
            <a:spAutoFit/>
          </a:bodyPr>
          <a:lstStyle/>
          <a:p>
            <a:r>
              <a:rPr lang="en-CA" dirty="0"/>
              <a:t>Alix Matthews-</a:t>
            </a:r>
            <a:r>
              <a:rPr lang="en-CA" dirty="0" err="1"/>
              <a:t>Mahe</a:t>
            </a:r>
            <a:endParaRPr lang="en-CA" dirty="0"/>
          </a:p>
        </p:txBody>
      </p:sp>
      <p:pic>
        <p:nvPicPr>
          <p:cNvPr id="8" name="Picture 7" descr="A person with long hair&#10;&#10;Description automatically generated with low confidence">
            <a:extLst>
              <a:ext uri="{FF2B5EF4-FFF2-40B4-BE49-F238E27FC236}">
                <a16:creationId xmlns:a16="http://schemas.microsoft.com/office/drawing/2014/main" id="{90C1A6DF-2E63-4D9B-9D44-471F2D8F0F62}"/>
              </a:ext>
            </a:extLst>
          </p:cNvPr>
          <p:cNvPicPr>
            <a:picLocks noChangeAspect="1"/>
          </p:cNvPicPr>
          <p:nvPr/>
        </p:nvPicPr>
        <p:blipFill rotWithShape="1">
          <a:blip r:embed="rId5"/>
          <a:srcRect l="-2076" t="1284" r="15431" b="-2078"/>
          <a:stretch/>
        </p:blipFill>
        <p:spPr>
          <a:xfrm>
            <a:off x="686199" y="4197854"/>
            <a:ext cx="1503549" cy="1821133"/>
          </a:xfrm>
          <a:prstGeom prst="rect">
            <a:avLst/>
          </a:prstGeom>
        </p:spPr>
      </p:pic>
      <p:sp>
        <p:nvSpPr>
          <p:cNvPr id="16" name="TextBox 15">
            <a:extLst>
              <a:ext uri="{FF2B5EF4-FFF2-40B4-BE49-F238E27FC236}">
                <a16:creationId xmlns:a16="http://schemas.microsoft.com/office/drawing/2014/main" id="{1F976283-2695-451E-9A05-7C72B4B3A16B}"/>
              </a:ext>
            </a:extLst>
          </p:cNvPr>
          <p:cNvSpPr txBox="1"/>
          <p:nvPr/>
        </p:nvSpPr>
        <p:spPr>
          <a:xfrm>
            <a:off x="702736" y="6028033"/>
            <a:ext cx="1636418" cy="307777"/>
          </a:xfrm>
          <a:prstGeom prst="rect">
            <a:avLst/>
          </a:prstGeom>
          <a:noFill/>
        </p:spPr>
        <p:txBody>
          <a:bodyPr wrap="square" rtlCol="0">
            <a:spAutoFit/>
          </a:bodyPr>
          <a:lstStyle/>
          <a:p>
            <a:r>
              <a:rPr lang="en-CA" dirty="0" err="1"/>
              <a:t>Emina</a:t>
            </a:r>
            <a:r>
              <a:rPr lang="en-CA" dirty="0"/>
              <a:t> </a:t>
            </a:r>
            <a:r>
              <a:rPr lang="en-CA" dirty="0" err="1"/>
              <a:t>Dervisevic</a:t>
            </a:r>
            <a:endParaRPr lang="en-CA" dirty="0"/>
          </a:p>
        </p:txBody>
      </p:sp>
      <p:pic>
        <p:nvPicPr>
          <p:cNvPr id="10" name="Picture 9" descr="A person smiling for the camera&#10;&#10;Description automatically generated with low confidence">
            <a:extLst>
              <a:ext uri="{FF2B5EF4-FFF2-40B4-BE49-F238E27FC236}">
                <a16:creationId xmlns:a16="http://schemas.microsoft.com/office/drawing/2014/main" id="{4CB48AEA-3BE7-414C-848B-CDD6B7A27B07}"/>
              </a:ext>
            </a:extLst>
          </p:cNvPr>
          <p:cNvPicPr>
            <a:picLocks noChangeAspect="1"/>
          </p:cNvPicPr>
          <p:nvPr/>
        </p:nvPicPr>
        <p:blipFill>
          <a:blip r:embed="rId6"/>
          <a:stretch>
            <a:fillRect/>
          </a:stretch>
        </p:blipFill>
        <p:spPr>
          <a:xfrm>
            <a:off x="2679837" y="4118004"/>
            <a:ext cx="1428949" cy="1910029"/>
          </a:xfrm>
          <a:prstGeom prst="rect">
            <a:avLst/>
          </a:prstGeom>
        </p:spPr>
      </p:pic>
      <p:pic>
        <p:nvPicPr>
          <p:cNvPr id="12" name="Picture 11" descr="A person with long hair smiling&#10;&#10;Description automatically generated with low confidence">
            <a:extLst>
              <a:ext uri="{FF2B5EF4-FFF2-40B4-BE49-F238E27FC236}">
                <a16:creationId xmlns:a16="http://schemas.microsoft.com/office/drawing/2014/main" id="{4834E4E5-04B4-4EE9-8139-9662CB0B4DBD}"/>
              </a:ext>
            </a:extLst>
          </p:cNvPr>
          <p:cNvPicPr>
            <a:picLocks noChangeAspect="1"/>
          </p:cNvPicPr>
          <p:nvPr/>
        </p:nvPicPr>
        <p:blipFill>
          <a:blip r:embed="rId7"/>
          <a:stretch>
            <a:fillRect/>
          </a:stretch>
        </p:blipFill>
        <p:spPr>
          <a:xfrm>
            <a:off x="4645066" y="4022258"/>
            <a:ext cx="1604291" cy="1993682"/>
          </a:xfrm>
          <a:prstGeom prst="rect">
            <a:avLst/>
          </a:prstGeom>
        </p:spPr>
      </p:pic>
      <p:sp>
        <p:nvSpPr>
          <p:cNvPr id="19" name="TextBox 18">
            <a:extLst>
              <a:ext uri="{FF2B5EF4-FFF2-40B4-BE49-F238E27FC236}">
                <a16:creationId xmlns:a16="http://schemas.microsoft.com/office/drawing/2014/main" id="{FC68C91D-2393-4AC7-83EC-CE30CFFFCEBB}"/>
              </a:ext>
            </a:extLst>
          </p:cNvPr>
          <p:cNvSpPr txBox="1"/>
          <p:nvPr/>
        </p:nvSpPr>
        <p:spPr>
          <a:xfrm>
            <a:off x="636137" y="3484610"/>
            <a:ext cx="1636417" cy="307777"/>
          </a:xfrm>
          <a:prstGeom prst="rect">
            <a:avLst/>
          </a:prstGeom>
          <a:noFill/>
        </p:spPr>
        <p:txBody>
          <a:bodyPr wrap="square" rtlCol="0">
            <a:spAutoFit/>
          </a:bodyPr>
          <a:lstStyle/>
          <a:p>
            <a:r>
              <a:rPr lang="en-CA" dirty="0"/>
              <a:t>Kevin </a:t>
            </a:r>
            <a:r>
              <a:rPr lang="en-CA" dirty="0" err="1"/>
              <a:t>Shipalesky</a:t>
            </a:r>
            <a:endParaRPr lang="en-CA" dirty="0"/>
          </a:p>
        </p:txBody>
      </p:sp>
      <p:pic>
        <p:nvPicPr>
          <p:cNvPr id="14" name="Picture 13" descr="A person in a suit smiling&#10;&#10;Description automatically generated with medium confidence">
            <a:extLst>
              <a:ext uri="{FF2B5EF4-FFF2-40B4-BE49-F238E27FC236}">
                <a16:creationId xmlns:a16="http://schemas.microsoft.com/office/drawing/2014/main" id="{9109AF4A-D28A-4E42-AB50-BA8FB4E832FE}"/>
              </a:ext>
            </a:extLst>
          </p:cNvPr>
          <p:cNvPicPr>
            <a:picLocks noChangeAspect="1"/>
          </p:cNvPicPr>
          <p:nvPr/>
        </p:nvPicPr>
        <p:blipFill rotWithShape="1">
          <a:blip r:embed="rId8"/>
          <a:srcRect r="5296" b="23494"/>
          <a:stretch/>
        </p:blipFill>
        <p:spPr>
          <a:xfrm>
            <a:off x="632392" y="1549715"/>
            <a:ext cx="1723355" cy="1928305"/>
          </a:xfrm>
          <a:prstGeom prst="rect">
            <a:avLst/>
          </a:prstGeom>
        </p:spPr>
      </p:pic>
      <p:pic>
        <p:nvPicPr>
          <p:cNvPr id="20" name="Picture 19" descr="A person smiling in front of a brick wall&#10;&#10;Description automatically generated">
            <a:extLst>
              <a:ext uri="{FF2B5EF4-FFF2-40B4-BE49-F238E27FC236}">
                <a16:creationId xmlns:a16="http://schemas.microsoft.com/office/drawing/2014/main" id="{3797E128-E54B-4E46-A7FD-A99434231EBA}"/>
              </a:ext>
            </a:extLst>
          </p:cNvPr>
          <p:cNvPicPr>
            <a:picLocks noChangeAspect="1"/>
          </p:cNvPicPr>
          <p:nvPr/>
        </p:nvPicPr>
        <p:blipFill>
          <a:blip r:embed="rId9"/>
          <a:stretch>
            <a:fillRect/>
          </a:stretch>
        </p:blipFill>
        <p:spPr>
          <a:xfrm>
            <a:off x="6785870" y="4028663"/>
            <a:ext cx="1680248" cy="1949826"/>
          </a:xfrm>
          <a:prstGeom prst="rect">
            <a:avLst/>
          </a:prstGeom>
        </p:spPr>
      </p:pic>
      <p:sp>
        <p:nvSpPr>
          <p:cNvPr id="25" name="TextBox 24">
            <a:extLst>
              <a:ext uri="{FF2B5EF4-FFF2-40B4-BE49-F238E27FC236}">
                <a16:creationId xmlns:a16="http://schemas.microsoft.com/office/drawing/2014/main" id="{7715D3D4-A02F-431E-AFB0-F943E0FB24FB}"/>
              </a:ext>
            </a:extLst>
          </p:cNvPr>
          <p:cNvSpPr txBox="1"/>
          <p:nvPr/>
        </p:nvSpPr>
        <p:spPr>
          <a:xfrm>
            <a:off x="6836692" y="6007575"/>
            <a:ext cx="1510025" cy="307777"/>
          </a:xfrm>
          <a:prstGeom prst="rect">
            <a:avLst/>
          </a:prstGeom>
          <a:noFill/>
        </p:spPr>
        <p:txBody>
          <a:bodyPr wrap="square" rtlCol="0">
            <a:spAutoFit/>
          </a:bodyPr>
          <a:lstStyle/>
          <a:p>
            <a:r>
              <a:rPr lang="en-CA" dirty="0"/>
              <a:t>Xenia Dandridge</a:t>
            </a:r>
          </a:p>
        </p:txBody>
      </p:sp>
      <p:sp>
        <p:nvSpPr>
          <p:cNvPr id="33" name="TextBox 32">
            <a:extLst>
              <a:ext uri="{FF2B5EF4-FFF2-40B4-BE49-F238E27FC236}">
                <a16:creationId xmlns:a16="http://schemas.microsoft.com/office/drawing/2014/main" id="{FF47FF1C-05D1-4792-ADFF-3489575E0AF2}"/>
              </a:ext>
            </a:extLst>
          </p:cNvPr>
          <p:cNvSpPr txBox="1"/>
          <p:nvPr/>
        </p:nvSpPr>
        <p:spPr>
          <a:xfrm>
            <a:off x="4607902" y="3484610"/>
            <a:ext cx="2022615" cy="307777"/>
          </a:xfrm>
          <a:prstGeom prst="rect">
            <a:avLst/>
          </a:prstGeom>
          <a:noFill/>
        </p:spPr>
        <p:txBody>
          <a:bodyPr wrap="square" rtlCol="0">
            <a:spAutoFit/>
          </a:bodyPr>
          <a:lstStyle/>
          <a:p>
            <a:r>
              <a:rPr lang="en-CA" dirty="0"/>
              <a:t>Susan </a:t>
            </a:r>
            <a:r>
              <a:rPr lang="en-CA" dirty="0" err="1"/>
              <a:t>Schienbein</a:t>
            </a:r>
            <a:endParaRPr lang="en-CA" dirty="0"/>
          </a:p>
        </p:txBody>
      </p:sp>
      <p:pic>
        <p:nvPicPr>
          <p:cNvPr id="7" name="Picture 6" descr="A person wearing a hat&#10;&#10;Description automatically generated with medium confidence">
            <a:extLst>
              <a:ext uri="{FF2B5EF4-FFF2-40B4-BE49-F238E27FC236}">
                <a16:creationId xmlns:a16="http://schemas.microsoft.com/office/drawing/2014/main" id="{CFD845E3-D118-475E-9DE9-77D2541A3CDC}"/>
              </a:ext>
            </a:extLst>
          </p:cNvPr>
          <p:cNvPicPr>
            <a:picLocks noChangeAspect="1"/>
          </p:cNvPicPr>
          <p:nvPr/>
        </p:nvPicPr>
        <p:blipFill rotWithShape="1">
          <a:blip r:embed="rId10"/>
          <a:srcRect t="10061"/>
          <a:stretch/>
        </p:blipFill>
        <p:spPr>
          <a:xfrm>
            <a:off x="4645066" y="1737658"/>
            <a:ext cx="1459452" cy="1750160"/>
          </a:xfrm>
          <a:prstGeom prst="rect">
            <a:avLst/>
          </a:prstGeom>
        </p:spPr>
      </p:pic>
      <p:pic>
        <p:nvPicPr>
          <p:cNvPr id="21" name="Picture 20" descr="Cara Lenoir">
            <a:extLst>
              <a:ext uri="{FF2B5EF4-FFF2-40B4-BE49-F238E27FC236}">
                <a16:creationId xmlns:a16="http://schemas.microsoft.com/office/drawing/2014/main" id="{AB70CA85-F6F3-42B5-96D6-CA63BB785F1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715958" y="1734450"/>
            <a:ext cx="1750160" cy="1750160"/>
          </a:xfrm>
          <a:prstGeom prst="rect">
            <a:avLst/>
          </a:prstGeom>
          <a:noFill/>
          <a:ln>
            <a:noFill/>
          </a:ln>
        </p:spPr>
      </p:pic>
    </p:spTree>
    <p:extLst>
      <p:ext uri="{BB962C8B-B14F-4D97-AF65-F5344CB8AC3E}">
        <p14:creationId xmlns:p14="http://schemas.microsoft.com/office/powerpoint/2010/main" val="2135005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gac40e15c15_0_2"/>
          <p:cNvPicPr preferRelativeResize="0"/>
          <p:nvPr/>
        </p:nvPicPr>
        <p:blipFill rotWithShape="1">
          <a:blip r:embed="rId3">
            <a:alphaModFix/>
          </a:blip>
          <a:srcRect/>
          <a:stretch/>
        </p:blipFill>
        <p:spPr>
          <a:xfrm>
            <a:off x="7068502" y="186609"/>
            <a:ext cx="2055510" cy="1127547"/>
          </a:xfrm>
          <a:prstGeom prst="rect">
            <a:avLst/>
          </a:prstGeom>
          <a:noFill/>
          <a:ln>
            <a:noFill/>
          </a:ln>
        </p:spPr>
      </p:pic>
      <p:sp>
        <p:nvSpPr>
          <p:cNvPr id="293" name="Google Shape;293;gac40e15c15_0_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a:t>www.iap2bc.ca</a:t>
            </a:r>
            <a:endParaRPr/>
          </a:p>
        </p:txBody>
      </p:sp>
      <p:sp>
        <p:nvSpPr>
          <p:cNvPr id="294" name="Google Shape;294;gac40e15c15_0_2"/>
          <p:cNvSpPr txBox="1"/>
          <p:nvPr/>
        </p:nvSpPr>
        <p:spPr>
          <a:xfrm>
            <a:off x="736600" y="1085850"/>
            <a:ext cx="7194600" cy="5270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11D65"/>
              </a:buClr>
              <a:buSzPts val="2400"/>
              <a:buFont typeface="Arial"/>
              <a:buNone/>
            </a:pPr>
            <a:r>
              <a:rPr lang="en-CA" sz="2400" b="1" i="0" u="none" strike="noStrike" cap="none" dirty="0">
                <a:solidFill>
                  <a:srgbClr val="211D65"/>
                </a:solidFill>
                <a:latin typeface="Arial"/>
                <a:ea typeface="Arial"/>
                <a:cs typeface="Arial"/>
                <a:sym typeface="Arial"/>
              </a:rPr>
              <a:t>Nominations Report</a:t>
            </a:r>
          </a:p>
          <a:p>
            <a:pPr>
              <a:lnSpc>
                <a:spcPct val="107000"/>
              </a:lnSpc>
              <a:spcBef>
                <a:spcPts val="600"/>
              </a:spcBef>
              <a:spcAft>
                <a:spcPts val="600"/>
              </a:spcAft>
            </a:pPr>
            <a:endParaRPr lang="en-CA" sz="1800" b="1" dirty="0">
              <a:effectLst/>
              <a:latin typeface="Calibri" panose="020F0502020204030204" pitchFamily="34" charset="0"/>
              <a:ea typeface="Calibri" panose="020F0502020204030204" pitchFamily="34" charset="0"/>
            </a:endParaRPr>
          </a:p>
          <a:p>
            <a:pPr>
              <a:lnSpc>
                <a:spcPct val="107000"/>
              </a:lnSpc>
              <a:spcBef>
                <a:spcPts val="600"/>
              </a:spcBef>
              <a:spcAft>
                <a:spcPts val="600"/>
              </a:spcAft>
            </a:pPr>
            <a:r>
              <a:rPr lang="en-CA" sz="1800" b="1" dirty="0">
                <a:effectLst/>
                <a:latin typeface="Calibri" panose="020F0502020204030204" pitchFamily="34" charset="0"/>
                <a:ea typeface="Calibri" panose="020F0502020204030204" pitchFamily="34" charset="0"/>
              </a:rPr>
              <a:t>For Officer Positions (Four Positions)</a:t>
            </a:r>
            <a:endParaRPr lang="en-CA" sz="1800" dirty="0">
              <a:effectLst/>
              <a:latin typeface="Calibri" panose="020F0502020204030204" pitchFamily="34" charset="0"/>
              <a:ea typeface="Calibri" panose="020F0502020204030204" pitchFamily="34" charset="0"/>
            </a:endParaRPr>
          </a:p>
          <a:p>
            <a:pPr>
              <a:lnSpc>
                <a:spcPct val="107000"/>
              </a:lnSpc>
              <a:spcBef>
                <a:spcPts val="600"/>
              </a:spcBef>
              <a:spcAft>
                <a:spcPts val="600"/>
              </a:spcAft>
            </a:pPr>
            <a:r>
              <a:rPr lang="en-CA" sz="1800" dirty="0">
                <a:solidFill>
                  <a:srgbClr val="FF0000"/>
                </a:solidFill>
                <a:effectLst/>
                <a:latin typeface="Calibri" panose="020F0502020204030204" pitchFamily="34" charset="0"/>
                <a:ea typeface="Calibri" panose="020F0502020204030204" pitchFamily="34" charset="0"/>
              </a:rPr>
              <a:t>Kevin </a:t>
            </a:r>
            <a:r>
              <a:rPr lang="en-CA" sz="1800" dirty="0" err="1">
                <a:solidFill>
                  <a:srgbClr val="FF0000"/>
                </a:solidFill>
                <a:effectLst/>
                <a:latin typeface="Calibri" panose="020F0502020204030204" pitchFamily="34" charset="0"/>
                <a:ea typeface="Calibri" panose="020F0502020204030204" pitchFamily="34" charset="0"/>
              </a:rPr>
              <a:t>Shipalesky</a:t>
            </a:r>
            <a:r>
              <a:rPr lang="en-CA" sz="1800" dirty="0">
                <a:effectLst/>
                <a:latin typeface="Calibri" panose="020F0502020204030204" pitchFamily="34" charset="0"/>
                <a:ea typeface="Calibri" panose="020F0502020204030204" pitchFamily="34" charset="0"/>
              </a:rPr>
              <a:t>, </a:t>
            </a:r>
            <a:r>
              <a:rPr lang="en-CA" sz="1800" b="1" dirty="0">
                <a:effectLst/>
                <a:latin typeface="Calibri" panose="020F0502020204030204" pitchFamily="34" charset="0"/>
                <a:ea typeface="Calibri" panose="020F0502020204030204" pitchFamily="34" charset="0"/>
              </a:rPr>
              <a:t>President</a:t>
            </a:r>
            <a:r>
              <a:rPr lang="en-CA" sz="1800" dirty="0">
                <a:effectLst/>
                <a:latin typeface="Calibri" panose="020F0502020204030204" pitchFamily="34" charset="0"/>
                <a:ea typeface="Calibri" panose="020F0502020204030204" pitchFamily="34" charset="0"/>
              </a:rPr>
              <a:t>, </a:t>
            </a:r>
            <a:r>
              <a:rPr lang="en-CA" sz="1800" dirty="0">
                <a:effectLst/>
                <a:highlight>
                  <a:srgbClr val="FFFF00"/>
                </a:highlight>
                <a:latin typeface="Calibri" panose="020F0502020204030204" pitchFamily="34" charset="0"/>
                <a:ea typeface="Calibri" panose="020F0502020204030204" pitchFamily="34" charset="0"/>
              </a:rPr>
              <a:t>do we have any nominations from the floor for this position</a:t>
            </a:r>
            <a:endParaRPr lang="en-CA" sz="1800" dirty="0">
              <a:effectLst/>
              <a:latin typeface="Calibri" panose="020F0502020204030204" pitchFamily="34" charset="0"/>
              <a:ea typeface="Calibri" panose="020F0502020204030204" pitchFamily="34" charset="0"/>
            </a:endParaRPr>
          </a:p>
          <a:p>
            <a:pPr>
              <a:lnSpc>
                <a:spcPct val="107000"/>
              </a:lnSpc>
              <a:spcBef>
                <a:spcPts val="600"/>
              </a:spcBef>
              <a:spcAft>
                <a:spcPts val="600"/>
              </a:spcAft>
            </a:pPr>
            <a:r>
              <a:rPr lang="en-US" sz="1800" spc="15"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Alix Matthews-</a:t>
            </a:r>
            <a:r>
              <a:rPr lang="en-US" sz="1800" spc="15"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Mahe</a:t>
            </a:r>
            <a:r>
              <a:rPr lang="en-CA" sz="1800" dirty="0">
                <a:effectLst/>
                <a:latin typeface="Calibri" panose="020F0502020204030204" pitchFamily="34" charset="0"/>
                <a:ea typeface="Calibri" panose="020F0502020204030204" pitchFamily="34" charset="0"/>
              </a:rPr>
              <a:t>, </a:t>
            </a:r>
            <a:r>
              <a:rPr lang="en-CA" sz="1800" b="1" dirty="0">
                <a:effectLst/>
                <a:latin typeface="Calibri" panose="020F0502020204030204" pitchFamily="34" charset="0"/>
                <a:ea typeface="Calibri" panose="020F0502020204030204" pitchFamily="34" charset="0"/>
              </a:rPr>
              <a:t>Vice President</a:t>
            </a:r>
            <a:r>
              <a:rPr lang="en-CA" sz="1800" dirty="0">
                <a:effectLst/>
                <a:latin typeface="Calibri" panose="020F0502020204030204" pitchFamily="34" charset="0"/>
                <a:ea typeface="Calibri" panose="020F0502020204030204" pitchFamily="34" charset="0"/>
              </a:rPr>
              <a:t>, </a:t>
            </a:r>
            <a:r>
              <a:rPr lang="en-CA" sz="1800" dirty="0">
                <a:effectLst/>
                <a:highlight>
                  <a:srgbClr val="FFFF00"/>
                </a:highlight>
                <a:latin typeface="Calibri" panose="020F0502020204030204" pitchFamily="34" charset="0"/>
                <a:ea typeface="Calibri" panose="020F0502020204030204" pitchFamily="34" charset="0"/>
              </a:rPr>
              <a:t>do we have any nominations from the floor for this position</a:t>
            </a:r>
            <a:endParaRPr lang="en-CA" sz="1800" dirty="0">
              <a:effectLst/>
              <a:latin typeface="Calibri" panose="020F0502020204030204" pitchFamily="34" charset="0"/>
              <a:ea typeface="Calibri" panose="020F0502020204030204" pitchFamily="34" charset="0"/>
            </a:endParaRPr>
          </a:p>
          <a:p>
            <a:pPr>
              <a:lnSpc>
                <a:spcPct val="107000"/>
              </a:lnSpc>
              <a:spcBef>
                <a:spcPts val="600"/>
              </a:spcBef>
              <a:spcAft>
                <a:spcPts val="600"/>
              </a:spcAft>
            </a:pPr>
            <a:r>
              <a:rPr lang="en-CA" sz="1800" dirty="0">
                <a:solidFill>
                  <a:srgbClr val="FF0000"/>
                </a:solidFill>
                <a:effectLst/>
                <a:latin typeface="Calibri" panose="020F0502020204030204" pitchFamily="34" charset="0"/>
                <a:ea typeface="Calibri" panose="020F0502020204030204" pitchFamily="34" charset="0"/>
              </a:rPr>
              <a:t>Cara Lenoir</a:t>
            </a:r>
            <a:r>
              <a:rPr lang="en-CA" sz="1800" dirty="0">
                <a:effectLst/>
                <a:latin typeface="Calibri" panose="020F0502020204030204" pitchFamily="34" charset="0"/>
                <a:ea typeface="Calibri" panose="020F0502020204030204" pitchFamily="34" charset="0"/>
              </a:rPr>
              <a:t>, </a:t>
            </a:r>
            <a:r>
              <a:rPr lang="en-CA" sz="1800" b="1" dirty="0">
                <a:effectLst/>
                <a:latin typeface="Calibri" panose="020F0502020204030204" pitchFamily="34" charset="0"/>
                <a:ea typeface="Calibri" panose="020F0502020204030204" pitchFamily="34" charset="0"/>
              </a:rPr>
              <a:t>Secretary</a:t>
            </a:r>
            <a:r>
              <a:rPr lang="en-CA" sz="1800" b="1" dirty="0">
                <a:highlight>
                  <a:srgbClr val="FFFF00"/>
                </a:highlight>
                <a:latin typeface="Calibri" panose="020F0502020204030204" pitchFamily="34" charset="0"/>
                <a:ea typeface="Calibri" panose="020F0502020204030204" pitchFamily="34" charset="0"/>
              </a:rPr>
              <a:t>, </a:t>
            </a:r>
            <a:r>
              <a:rPr lang="en-CA" sz="1800" dirty="0">
                <a:highlight>
                  <a:srgbClr val="FFFF00"/>
                </a:highlight>
                <a:latin typeface="Calibri" panose="020F0502020204030204" pitchFamily="34" charset="0"/>
                <a:ea typeface="Calibri" panose="020F0502020204030204" pitchFamily="34" charset="0"/>
              </a:rPr>
              <a:t> do </a:t>
            </a:r>
            <a:r>
              <a:rPr lang="en-CA" sz="1800" dirty="0">
                <a:effectLst/>
                <a:highlight>
                  <a:srgbClr val="FFFF00"/>
                </a:highlight>
                <a:latin typeface="Calibri" panose="020F0502020204030204" pitchFamily="34" charset="0"/>
                <a:ea typeface="Calibri" panose="020F0502020204030204" pitchFamily="34" charset="0"/>
              </a:rPr>
              <a:t>we have any nominations from the floor for this position</a:t>
            </a:r>
            <a:endParaRPr lang="en-CA" sz="1800" dirty="0">
              <a:effectLst/>
              <a:latin typeface="Calibri" panose="020F0502020204030204" pitchFamily="34" charset="0"/>
              <a:ea typeface="Calibri" panose="020F0502020204030204" pitchFamily="34" charset="0"/>
            </a:endParaRPr>
          </a:p>
          <a:p>
            <a:pPr>
              <a:lnSpc>
                <a:spcPct val="107000"/>
              </a:lnSpc>
              <a:spcBef>
                <a:spcPts val="600"/>
              </a:spcBef>
              <a:spcAft>
                <a:spcPts val="600"/>
              </a:spcAft>
            </a:pPr>
            <a:r>
              <a:rPr lang="en-CA" sz="1800" dirty="0">
                <a:solidFill>
                  <a:srgbClr val="FF0000"/>
                </a:solidFill>
                <a:effectLst/>
                <a:latin typeface="Calibri" panose="020F0502020204030204" pitchFamily="34" charset="0"/>
                <a:ea typeface="Calibri" panose="020F0502020204030204" pitchFamily="34" charset="0"/>
              </a:rPr>
              <a:t>Susan </a:t>
            </a:r>
            <a:r>
              <a:rPr lang="en-CA" sz="1800" dirty="0" err="1">
                <a:solidFill>
                  <a:srgbClr val="FF0000"/>
                </a:solidFill>
                <a:effectLst/>
                <a:latin typeface="Calibri" panose="020F0502020204030204" pitchFamily="34" charset="0"/>
                <a:ea typeface="Calibri" panose="020F0502020204030204" pitchFamily="34" charset="0"/>
              </a:rPr>
              <a:t>Schienbein</a:t>
            </a:r>
            <a:r>
              <a:rPr lang="en-CA" sz="1800" dirty="0">
                <a:effectLst/>
                <a:latin typeface="Calibri" panose="020F0502020204030204" pitchFamily="34" charset="0"/>
                <a:ea typeface="Calibri" panose="020F0502020204030204" pitchFamily="34" charset="0"/>
              </a:rPr>
              <a:t>, </a:t>
            </a:r>
            <a:r>
              <a:rPr lang="en-CA" sz="1800" b="1" dirty="0">
                <a:effectLst/>
                <a:latin typeface="Calibri" panose="020F0502020204030204" pitchFamily="34" charset="0"/>
                <a:ea typeface="Calibri" panose="020F0502020204030204" pitchFamily="34" charset="0"/>
              </a:rPr>
              <a:t>Treasurer</a:t>
            </a:r>
            <a:r>
              <a:rPr lang="en-CA" sz="1800" dirty="0">
                <a:effectLst/>
                <a:latin typeface="Calibri" panose="020F0502020204030204" pitchFamily="34" charset="0"/>
                <a:ea typeface="Calibri" panose="020F0502020204030204" pitchFamily="34" charset="0"/>
              </a:rPr>
              <a:t>, </a:t>
            </a:r>
            <a:r>
              <a:rPr lang="en-CA" sz="1800" dirty="0">
                <a:effectLst/>
                <a:highlight>
                  <a:srgbClr val="FFFF00"/>
                </a:highlight>
                <a:latin typeface="Calibri" panose="020F0502020204030204" pitchFamily="34" charset="0"/>
                <a:ea typeface="Calibri" panose="020F0502020204030204" pitchFamily="34" charset="0"/>
              </a:rPr>
              <a:t>do we have any nominations from the floor for this position</a:t>
            </a:r>
          </a:p>
          <a:p>
            <a:pPr>
              <a:lnSpc>
                <a:spcPct val="107000"/>
              </a:lnSpc>
              <a:spcBef>
                <a:spcPts val="600"/>
              </a:spcBef>
              <a:spcAft>
                <a:spcPts val="600"/>
              </a:spcAft>
            </a:pPr>
            <a:endParaRPr lang="en-CA"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78778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gac40e15c15_7_13"/>
          <p:cNvPicPr preferRelativeResize="0"/>
          <p:nvPr/>
        </p:nvPicPr>
        <p:blipFill rotWithShape="1">
          <a:blip r:embed="rId3">
            <a:alphaModFix/>
          </a:blip>
          <a:srcRect/>
          <a:stretch/>
        </p:blipFill>
        <p:spPr>
          <a:xfrm>
            <a:off x="7068502" y="186609"/>
            <a:ext cx="2055509" cy="1127547"/>
          </a:xfrm>
          <a:prstGeom prst="rect">
            <a:avLst/>
          </a:prstGeom>
          <a:noFill/>
          <a:ln>
            <a:noFill/>
          </a:ln>
        </p:spPr>
      </p:pic>
      <p:sp>
        <p:nvSpPr>
          <p:cNvPr id="178" name="Google Shape;178;gac40e15c15_7_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dirty="0"/>
              <a:t>www.iap2bc.ca</a:t>
            </a:r>
            <a:endParaRPr dirty="0"/>
          </a:p>
        </p:txBody>
      </p:sp>
      <p:sp>
        <p:nvSpPr>
          <p:cNvPr id="179" name="Google Shape;179;gac40e15c15_7_13"/>
          <p:cNvSpPr txBox="1"/>
          <p:nvPr/>
        </p:nvSpPr>
        <p:spPr>
          <a:xfrm>
            <a:off x="736600" y="1085850"/>
            <a:ext cx="7194550" cy="53546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11D65"/>
              </a:buClr>
              <a:buSzPts val="2400"/>
              <a:buFont typeface="Arial"/>
              <a:buNone/>
            </a:pPr>
            <a:r>
              <a:rPr lang="en-US" sz="2400" b="1" i="0" u="none" strike="noStrike" cap="none" dirty="0">
                <a:solidFill>
                  <a:srgbClr val="211D65"/>
                </a:solidFill>
                <a:latin typeface="Arial"/>
                <a:ea typeface="Arial"/>
                <a:cs typeface="Arial"/>
                <a:sym typeface="Arial"/>
              </a:rPr>
              <a:t>Agenda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1" i="0" u="none" strike="noStrike" cap="none" dirty="0">
              <a:solidFill>
                <a:srgbClr val="211D65"/>
              </a:solidFill>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r>
              <a:rPr lang="en-US" sz="1800" dirty="0">
                <a:solidFill>
                  <a:schemeClr val="dk1"/>
                </a:solidFill>
              </a:rPr>
              <a:t>1. Call To Order, Chair’s Remarks, Quorum (10 members)  </a:t>
            </a:r>
            <a:endParaRPr sz="1800" dirty="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US" sz="1800" dirty="0">
                <a:solidFill>
                  <a:schemeClr val="dk1"/>
                </a:solidFill>
              </a:rPr>
              <a:t>2. Adoption of Rules of Order &amp; Agenda </a:t>
            </a:r>
            <a:endParaRPr sz="1800" dirty="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US" sz="1800" dirty="0">
                <a:solidFill>
                  <a:schemeClr val="dk1"/>
                </a:solidFill>
              </a:rPr>
              <a:t>3. Minutes of 2020 AGM </a:t>
            </a:r>
            <a:endParaRPr sz="1800" dirty="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US" sz="1800" dirty="0">
                <a:solidFill>
                  <a:schemeClr val="dk1"/>
                </a:solidFill>
              </a:rPr>
              <a:t>4. President’s Report</a:t>
            </a:r>
            <a:endParaRPr sz="1800" dirty="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US" sz="1800" dirty="0">
                <a:solidFill>
                  <a:schemeClr val="dk1"/>
                </a:solidFill>
              </a:rPr>
              <a:t>5. Report of Chapter Financials</a:t>
            </a:r>
            <a:endParaRPr sz="1800" dirty="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US" sz="1800" dirty="0">
                <a:solidFill>
                  <a:schemeClr val="dk1"/>
                </a:solidFill>
              </a:rPr>
              <a:t>6. Nominations Report </a:t>
            </a:r>
            <a:endParaRPr sz="1800" dirty="0">
              <a:solidFill>
                <a:schemeClr val="dk1"/>
              </a:solidFill>
            </a:endParaRPr>
          </a:p>
          <a:p>
            <a:pPr marL="457200" lvl="0" indent="-342900" algn="l" rtl="0">
              <a:lnSpc>
                <a:spcPct val="150000"/>
              </a:lnSpc>
              <a:spcBef>
                <a:spcPts val="0"/>
              </a:spcBef>
              <a:spcAft>
                <a:spcPts val="0"/>
              </a:spcAft>
              <a:buClr>
                <a:schemeClr val="dk1"/>
              </a:buClr>
              <a:buSzPts val="1800"/>
              <a:buFont typeface="Arial"/>
              <a:buChar char="●"/>
            </a:pPr>
            <a:r>
              <a:rPr lang="en-US" sz="1800" dirty="0">
                <a:solidFill>
                  <a:schemeClr val="dk1"/>
                </a:solidFill>
              </a:rPr>
              <a:t>Installation of New Board members</a:t>
            </a:r>
            <a:endParaRPr sz="1800" dirty="0">
              <a:solidFill>
                <a:schemeClr val="dk1"/>
              </a:solidFill>
            </a:endParaRPr>
          </a:p>
          <a:p>
            <a:pPr marL="457200" lvl="0" indent="-342900" algn="l" rtl="0">
              <a:lnSpc>
                <a:spcPct val="150000"/>
              </a:lnSpc>
              <a:spcBef>
                <a:spcPts val="0"/>
              </a:spcBef>
              <a:spcAft>
                <a:spcPts val="0"/>
              </a:spcAft>
              <a:buClr>
                <a:schemeClr val="dk1"/>
              </a:buClr>
              <a:buSzPts val="1800"/>
              <a:buFont typeface="Arial"/>
              <a:buChar char="●"/>
            </a:pPr>
            <a:r>
              <a:rPr lang="en-US" sz="1800" dirty="0">
                <a:solidFill>
                  <a:schemeClr val="dk1"/>
                </a:solidFill>
              </a:rPr>
              <a:t>Thank you to Outgoing Board members</a:t>
            </a:r>
            <a:endParaRPr sz="1800" dirty="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US" sz="1800" dirty="0">
                <a:solidFill>
                  <a:schemeClr val="dk1"/>
                </a:solidFill>
              </a:rPr>
              <a:t>7. Meeting Close</a:t>
            </a:r>
            <a:endParaRPr sz="1800" dirty="0">
              <a:solidFill>
                <a:schemeClr val="dk1"/>
              </a:solidFill>
            </a:endParaRPr>
          </a:p>
          <a:p>
            <a:pPr marL="0" marR="0" lvl="0" indent="0" algn="l" rtl="0">
              <a:lnSpc>
                <a:spcPct val="150000"/>
              </a:lnSpc>
              <a:spcBef>
                <a:spcPts val="0"/>
              </a:spcBef>
              <a:spcAft>
                <a:spcPts val="0"/>
              </a:spcAft>
              <a:buClr>
                <a:srgbClr val="000000"/>
              </a:buClr>
              <a:buSzPts val="2400"/>
              <a:buFont typeface="Arial"/>
              <a:buNone/>
            </a:pPr>
            <a:endParaRPr sz="2400" dirty="0"/>
          </a:p>
          <a:p>
            <a:pPr marL="0" marR="0" lvl="0" indent="0" algn="l" rtl="0">
              <a:lnSpc>
                <a:spcPct val="100000"/>
              </a:lnSpc>
              <a:spcBef>
                <a:spcPts val="0"/>
              </a:spcBef>
              <a:spcAft>
                <a:spcPts val="0"/>
              </a:spcAft>
              <a:buClr>
                <a:schemeClr val="dk1"/>
              </a:buClr>
              <a:buSzPts val="2400"/>
              <a:buFont typeface="Arial"/>
              <a:buNone/>
            </a:pPr>
            <a:endParaRPr sz="2400" b="1" i="0" u="none" strike="noStrike" cap="none" dirty="0">
              <a:solidFill>
                <a:srgbClr val="211D65"/>
              </a:solidFill>
              <a:latin typeface="Arial"/>
              <a:ea typeface="Arial"/>
              <a:cs typeface="Arial"/>
              <a:sym typeface="Arial"/>
            </a:endParaRPr>
          </a:p>
          <a:p>
            <a:pPr marL="0" marR="0" lvl="0" indent="0" algn="l" rtl="0">
              <a:lnSpc>
                <a:spcPct val="100000"/>
              </a:lnSpc>
              <a:spcBef>
                <a:spcPts val="0"/>
              </a:spcBef>
              <a:spcAft>
                <a:spcPts val="0"/>
              </a:spcAft>
              <a:buClr>
                <a:srgbClr val="211D65"/>
              </a:buClr>
              <a:buSzPts val="1800"/>
              <a:buFont typeface="Arial"/>
              <a:buNone/>
            </a:pPr>
            <a:r>
              <a:rPr lang="en-US" sz="1800" b="0" i="0" u="none" strike="noStrike" cap="none" dirty="0">
                <a:solidFill>
                  <a:srgbClr val="211D65"/>
                </a:solidFill>
                <a:latin typeface="Calibri"/>
                <a:ea typeface="Calibri"/>
                <a:cs typeface="Calibri"/>
                <a:sym typeface="Calibri"/>
              </a:rPr>
              <a:t> </a:t>
            </a:r>
            <a:endParaRPr sz="1800" b="0" i="0" u="none" strike="noStrike" cap="none" dirty="0">
              <a:solidFill>
                <a:srgbClr val="211D65"/>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gac40e15c15_0_2"/>
          <p:cNvPicPr preferRelativeResize="0"/>
          <p:nvPr/>
        </p:nvPicPr>
        <p:blipFill rotWithShape="1">
          <a:blip r:embed="rId3">
            <a:alphaModFix/>
          </a:blip>
          <a:srcRect/>
          <a:stretch/>
        </p:blipFill>
        <p:spPr>
          <a:xfrm>
            <a:off x="7068502" y="186609"/>
            <a:ext cx="2055510" cy="1127547"/>
          </a:xfrm>
          <a:prstGeom prst="rect">
            <a:avLst/>
          </a:prstGeom>
          <a:noFill/>
          <a:ln>
            <a:noFill/>
          </a:ln>
        </p:spPr>
      </p:pic>
      <p:sp>
        <p:nvSpPr>
          <p:cNvPr id="293" name="Google Shape;293;gac40e15c15_0_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a:t>www.iap2bc.ca</a:t>
            </a:r>
            <a:endParaRPr/>
          </a:p>
        </p:txBody>
      </p:sp>
      <p:sp>
        <p:nvSpPr>
          <p:cNvPr id="294" name="Google Shape;294;gac40e15c15_0_2"/>
          <p:cNvSpPr txBox="1"/>
          <p:nvPr/>
        </p:nvSpPr>
        <p:spPr>
          <a:xfrm>
            <a:off x="736600" y="1085850"/>
            <a:ext cx="7194600" cy="54426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11D65"/>
              </a:buClr>
              <a:buSzPts val="2400"/>
              <a:buFont typeface="Arial"/>
              <a:buNone/>
            </a:pPr>
            <a:r>
              <a:rPr lang="en-CA" sz="2400" b="1" i="0" u="none" strike="noStrike" cap="none" dirty="0">
                <a:solidFill>
                  <a:srgbClr val="211D65"/>
                </a:solidFill>
                <a:latin typeface="Arial"/>
                <a:ea typeface="Arial"/>
                <a:cs typeface="Arial"/>
                <a:sym typeface="Arial"/>
              </a:rPr>
              <a:t>Nominations Report</a:t>
            </a:r>
          </a:p>
          <a:p>
            <a:pPr marL="0" marR="0" lvl="0" indent="0" algn="l" rtl="0">
              <a:lnSpc>
                <a:spcPct val="100000"/>
              </a:lnSpc>
              <a:spcBef>
                <a:spcPts val="0"/>
              </a:spcBef>
              <a:spcAft>
                <a:spcPts val="0"/>
              </a:spcAft>
              <a:buClr>
                <a:schemeClr val="dk1"/>
              </a:buClr>
              <a:buSzPts val="2400"/>
              <a:buFont typeface="Arial"/>
              <a:buNone/>
            </a:pPr>
            <a:endParaRPr sz="2400" b="1" i="0" u="none" strike="noStrike" cap="none" dirty="0">
              <a:solidFill>
                <a:srgbClr val="211D65"/>
              </a:solidFill>
              <a:latin typeface="Arial"/>
              <a:ea typeface="Arial"/>
              <a:cs typeface="Arial"/>
              <a:sym typeface="Arial"/>
            </a:endParaRPr>
          </a:p>
          <a:p>
            <a:pPr>
              <a:lnSpc>
                <a:spcPct val="107000"/>
              </a:lnSpc>
              <a:spcBef>
                <a:spcPts val="600"/>
              </a:spcBef>
              <a:spcAft>
                <a:spcPts val="600"/>
              </a:spcAft>
            </a:pPr>
            <a:r>
              <a:rPr lang="en-CA" sz="1800" b="1" dirty="0">
                <a:highlight>
                  <a:srgbClr val="FFFF00"/>
                </a:highlight>
                <a:latin typeface="Calibri" panose="020F0502020204030204" pitchFamily="34" charset="0"/>
                <a:ea typeface="Calibri" panose="020F0502020204030204" pitchFamily="34" charset="0"/>
              </a:rPr>
              <a:t>Co-Ordinator Positions</a:t>
            </a:r>
          </a:p>
          <a:p>
            <a:pPr>
              <a:lnSpc>
                <a:spcPct val="107000"/>
              </a:lnSpc>
              <a:spcBef>
                <a:spcPts val="600"/>
              </a:spcBef>
              <a:spcAft>
                <a:spcPts val="600"/>
              </a:spcAft>
            </a:pPr>
            <a:r>
              <a:rPr lang="en-CA" sz="1800" dirty="0" err="1">
                <a:solidFill>
                  <a:srgbClr val="FF0000"/>
                </a:solidFill>
                <a:highlight>
                  <a:srgbClr val="FFFF00"/>
                </a:highlight>
                <a:latin typeface="Calibri" panose="020F0502020204030204" pitchFamily="34" charset="0"/>
                <a:ea typeface="Calibri" panose="020F0502020204030204" pitchFamily="34" charset="0"/>
              </a:rPr>
              <a:t>Emina</a:t>
            </a:r>
            <a:r>
              <a:rPr lang="en-CA" sz="1800" dirty="0">
                <a:solidFill>
                  <a:srgbClr val="FF0000"/>
                </a:solidFill>
                <a:highlight>
                  <a:srgbClr val="FFFF00"/>
                </a:highlight>
                <a:latin typeface="Calibri" panose="020F0502020204030204" pitchFamily="34" charset="0"/>
                <a:ea typeface="Calibri" panose="020F0502020204030204" pitchFamily="34" charset="0"/>
              </a:rPr>
              <a:t> </a:t>
            </a:r>
            <a:r>
              <a:rPr lang="en-CA" sz="1800" dirty="0" err="1">
                <a:solidFill>
                  <a:srgbClr val="FF0000"/>
                </a:solidFill>
                <a:highlight>
                  <a:srgbClr val="FFFF00"/>
                </a:highlight>
                <a:latin typeface="Calibri" panose="020F0502020204030204" pitchFamily="34" charset="0"/>
                <a:ea typeface="Calibri" panose="020F0502020204030204" pitchFamily="34" charset="0"/>
              </a:rPr>
              <a:t>Dervisevic</a:t>
            </a:r>
            <a:r>
              <a:rPr lang="en-CA" sz="1800" dirty="0">
                <a:latin typeface="Calibri" panose="020F0502020204030204" pitchFamily="34" charset="0"/>
                <a:ea typeface="Calibri" panose="020F0502020204030204" pitchFamily="34" charset="0"/>
              </a:rPr>
              <a:t>, </a:t>
            </a:r>
            <a:r>
              <a:rPr lang="en-CA" sz="1800" b="1" dirty="0">
                <a:latin typeface="Calibri" panose="020F0502020204030204" pitchFamily="34" charset="0"/>
                <a:ea typeface="Calibri" panose="020F0502020204030204" pitchFamily="34" charset="0"/>
              </a:rPr>
              <a:t>Training Coordinator</a:t>
            </a:r>
            <a:r>
              <a:rPr lang="en-CA" sz="1800" dirty="0">
                <a:latin typeface="Calibri" panose="020F0502020204030204" pitchFamily="34" charset="0"/>
                <a:ea typeface="Calibri" panose="020F0502020204030204" pitchFamily="34" charset="0"/>
              </a:rPr>
              <a:t>, </a:t>
            </a:r>
            <a:r>
              <a:rPr lang="en-CA" sz="1800" dirty="0">
                <a:highlight>
                  <a:srgbClr val="FFFF00"/>
                </a:highlight>
                <a:latin typeface="Calibri" panose="020F0502020204030204" pitchFamily="34" charset="0"/>
                <a:ea typeface="Calibri" panose="020F0502020204030204" pitchFamily="34" charset="0"/>
              </a:rPr>
              <a:t>we have any nominations from the floor for this position</a:t>
            </a:r>
          </a:p>
          <a:p>
            <a:pPr>
              <a:lnSpc>
                <a:spcPct val="107000"/>
              </a:lnSpc>
              <a:spcBef>
                <a:spcPts val="600"/>
              </a:spcBef>
              <a:spcAft>
                <a:spcPts val="600"/>
              </a:spcAft>
            </a:pPr>
            <a:r>
              <a:rPr lang="en-US" sz="1800" dirty="0">
                <a:solidFill>
                  <a:srgbClr val="FF0000"/>
                </a:solidFill>
                <a:latin typeface="Calibri" panose="020F0502020204030204" pitchFamily="34" charset="0"/>
                <a:cs typeface="Calibri" panose="020F0502020204030204" pitchFamily="34" charset="0"/>
              </a:rPr>
              <a:t>Michelle </a:t>
            </a:r>
            <a:r>
              <a:rPr lang="en-US" sz="1800" dirty="0" err="1">
                <a:solidFill>
                  <a:srgbClr val="FF0000"/>
                </a:solidFill>
                <a:latin typeface="Calibri" panose="020F0502020204030204" pitchFamily="34" charset="0"/>
                <a:cs typeface="Calibri" panose="020F0502020204030204" pitchFamily="34" charset="0"/>
              </a:rPr>
              <a:t>Larstone</a:t>
            </a:r>
            <a:r>
              <a:rPr lang="en-US" sz="1800" b="1" dirty="0">
                <a:latin typeface="Calibri" panose="020F0502020204030204" pitchFamily="34" charset="0"/>
                <a:cs typeface="Calibri" panose="020F0502020204030204" pitchFamily="34" charset="0"/>
              </a:rPr>
              <a:t>, Member Services Coordinator</a:t>
            </a:r>
            <a:r>
              <a:rPr lang="en-US" sz="1800" dirty="0">
                <a:latin typeface="Calibri" panose="020F0502020204030204" pitchFamily="34" charset="0"/>
                <a:cs typeface="Calibri" panose="020F0502020204030204" pitchFamily="34" charset="0"/>
              </a:rPr>
              <a:t>, </a:t>
            </a:r>
            <a:r>
              <a:rPr lang="en-US" sz="1800" dirty="0">
                <a:highlight>
                  <a:srgbClr val="FFFF00"/>
                </a:highlight>
                <a:latin typeface="Calibri" panose="020F0502020204030204" pitchFamily="34" charset="0"/>
                <a:cs typeface="Calibri" panose="020F0502020204030204" pitchFamily="34" charset="0"/>
              </a:rPr>
              <a:t>do we have any nominations from the floor for this position</a:t>
            </a:r>
          </a:p>
          <a:p>
            <a:pPr>
              <a:lnSpc>
                <a:spcPct val="107000"/>
              </a:lnSpc>
              <a:spcBef>
                <a:spcPts val="600"/>
              </a:spcBef>
              <a:spcAft>
                <a:spcPts val="600"/>
              </a:spcAft>
            </a:pPr>
            <a:r>
              <a:rPr lang="en-CA" sz="1800" dirty="0">
                <a:solidFill>
                  <a:srgbClr val="FF0000"/>
                </a:solidFill>
                <a:highlight>
                  <a:srgbClr val="FFFF00"/>
                </a:highlight>
                <a:latin typeface="Calibri" panose="020F0502020204030204" pitchFamily="34" charset="0"/>
                <a:ea typeface="Calibri" panose="020F0502020204030204" pitchFamily="34" charset="0"/>
              </a:rPr>
              <a:t>Stephanie Tissot</a:t>
            </a:r>
            <a:r>
              <a:rPr lang="en-CA" sz="1800" dirty="0">
                <a:latin typeface="Calibri" panose="020F0502020204030204" pitchFamily="34" charset="0"/>
                <a:ea typeface="Calibri" panose="020F0502020204030204" pitchFamily="34" charset="0"/>
              </a:rPr>
              <a:t>, </a:t>
            </a:r>
            <a:r>
              <a:rPr lang="en-CA" sz="1800" b="1" dirty="0">
                <a:latin typeface="Calibri" panose="020F0502020204030204" pitchFamily="34" charset="0"/>
                <a:ea typeface="Calibri" panose="020F0502020204030204" pitchFamily="34" charset="0"/>
              </a:rPr>
              <a:t>Youth Coordinator</a:t>
            </a:r>
            <a:r>
              <a:rPr lang="en-CA" sz="1800" dirty="0">
                <a:latin typeface="Calibri" panose="020F0502020204030204" pitchFamily="34" charset="0"/>
                <a:ea typeface="Calibri" panose="020F0502020204030204" pitchFamily="34" charset="0"/>
              </a:rPr>
              <a:t>, </a:t>
            </a:r>
            <a:r>
              <a:rPr lang="en-CA" sz="1800" dirty="0">
                <a:highlight>
                  <a:srgbClr val="FFFF00"/>
                </a:highlight>
                <a:latin typeface="Calibri" panose="020F0502020204030204" pitchFamily="34" charset="0"/>
                <a:ea typeface="Calibri" panose="020F0502020204030204" pitchFamily="34" charset="0"/>
              </a:rPr>
              <a:t>do we have any nominations from the floor for this position</a:t>
            </a:r>
            <a:endParaRPr lang="en-CA" sz="1800" dirty="0">
              <a:latin typeface="Calibri" panose="020F0502020204030204" pitchFamily="34" charset="0"/>
              <a:ea typeface="Calibri" panose="020F0502020204030204" pitchFamily="34" charset="0"/>
            </a:endParaRPr>
          </a:p>
          <a:p>
            <a:pPr>
              <a:lnSpc>
                <a:spcPct val="107000"/>
              </a:lnSpc>
              <a:spcBef>
                <a:spcPts val="600"/>
              </a:spcBef>
              <a:spcAft>
                <a:spcPts val="600"/>
              </a:spcAft>
            </a:pPr>
            <a:endParaRPr lang="en-CA"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58112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gac40e15c15_0_2"/>
          <p:cNvPicPr preferRelativeResize="0"/>
          <p:nvPr/>
        </p:nvPicPr>
        <p:blipFill rotWithShape="1">
          <a:blip r:embed="rId3">
            <a:alphaModFix/>
          </a:blip>
          <a:srcRect/>
          <a:stretch/>
        </p:blipFill>
        <p:spPr>
          <a:xfrm>
            <a:off x="7068502" y="186609"/>
            <a:ext cx="2055510" cy="1127547"/>
          </a:xfrm>
          <a:prstGeom prst="rect">
            <a:avLst/>
          </a:prstGeom>
          <a:noFill/>
          <a:ln>
            <a:noFill/>
          </a:ln>
        </p:spPr>
      </p:pic>
      <p:sp>
        <p:nvSpPr>
          <p:cNvPr id="293" name="Google Shape;293;gac40e15c15_0_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a:t>www.iap2bc.ca</a:t>
            </a:r>
            <a:endParaRPr/>
          </a:p>
        </p:txBody>
      </p:sp>
      <p:sp>
        <p:nvSpPr>
          <p:cNvPr id="294" name="Google Shape;294;gac40e15c15_0_2"/>
          <p:cNvSpPr txBox="1"/>
          <p:nvPr/>
        </p:nvSpPr>
        <p:spPr>
          <a:xfrm>
            <a:off x="736600" y="1085850"/>
            <a:ext cx="7194600" cy="54426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11D65"/>
              </a:buClr>
              <a:buSzPts val="2400"/>
              <a:buFont typeface="Arial"/>
              <a:buNone/>
            </a:pPr>
            <a:r>
              <a:rPr lang="en-CA" sz="2400" b="1" i="0" u="none" strike="noStrike" cap="none" dirty="0">
                <a:solidFill>
                  <a:srgbClr val="211D65"/>
                </a:solidFill>
                <a:latin typeface="Arial"/>
                <a:ea typeface="Arial"/>
                <a:cs typeface="Arial"/>
                <a:sym typeface="Arial"/>
              </a:rPr>
              <a:t>Nominations Report</a:t>
            </a:r>
          </a:p>
          <a:p>
            <a:pPr marL="0" marR="0" lvl="0" indent="0" algn="l" rtl="0">
              <a:lnSpc>
                <a:spcPct val="100000"/>
              </a:lnSpc>
              <a:spcBef>
                <a:spcPts val="0"/>
              </a:spcBef>
              <a:spcAft>
                <a:spcPts val="0"/>
              </a:spcAft>
              <a:buClr>
                <a:schemeClr val="dk1"/>
              </a:buClr>
              <a:buSzPts val="2400"/>
              <a:buFont typeface="Arial"/>
              <a:buNone/>
            </a:pPr>
            <a:endParaRPr sz="2400" b="1" i="0" u="none" strike="noStrike" cap="none" dirty="0">
              <a:solidFill>
                <a:srgbClr val="211D65"/>
              </a:solidFill>
              <a:latin typeface="Arial"/>
              <a:ea typeface="Arial"/>
              <a:cs typeface="Arial"/>
              <a:sym typeface="Arial"/>
            </a:endParaRPr>
          </a:p>
          <a:p>
            <a:pPr>
              <a:lnSpc>
                <a:spcPct val="107000"/>
              </a:lnSpc>
              <a:spcBef>
                <a:spcPts val="600"/>
              </a:spcBef>
              <a:spcAft>
                <a:spcPts val="600"/>
              </a:spcAft>
            </a:pPr>
            <a:r>
              <a:rPr lang="en-CA" sz="1800" b="1" dirty="0">
                <a:effectLst/>
                <a:latin typeface="Calibri" panose="020F0502020204030204" pitchFamily="34" charset="0"/>
                <a:ea typeface="Calibri" panose="020F0502020204030204" pitchFamily="34" charset="0"/>
              </a:rPr>
              <a:t>For Directors at Large (Six Positions)</a:t>
            </a:r>
            <a:endParaRPr lang="en-CA" sz="1800" dirty="0">
              <a:effectLst/>
              <a:latin typeface="Calibri" panose="020F0502020204030204" pitchFamily="34" charset="0"/>
              <a:ea typeface="Calibri" panose="020F0502020204030204" pitchFamily="34" charset="0"/>
            </a:endParaRPr>
          </a:p>
          <a:p>
            <a:pPr>
              <a:lnSpc>
                <a:spcPct val="107000"/>
              </a:lnSpc>
              <a:spcBef>
                <a:spcPts val="600"/>
              </a:spcBef>
              <a:spcAft>
                <a:spcPts val="600"/>
              </a:spcAft>
            </a:pPr>
            <a:r>
              <a:rPr lang="en-CA" sz="1800" b="0" i="0" dirty="0">
                <a:solidFill>
                  <a:srgbClr val="FF0000"/>
                </a:solidFill>
                <a:effectLst/>
                <a:latin typeface="Calibri" panose="020F0502020204030204" pitchFamily="34" charset="0"/>
                <a:cs typeface="Calibri" panose="020F0502020204030204" pitchFamily="34" charset="0"/>
              </a:rPr>
              <a:t>Xenia Dandridge</a:t>
            </a:r>
            <a:r>
              <a:rPr lang="en-CA" sz="1800" dirty="0">
                <a:effectLst/>
                <a:latin typeface="Calibri" panose="020F0502020204030204" pitchFamily="34" charset="0"/>
                <a:ea typeface="Calibri" panose="020F0502020204030204" pitchFamily="34" charset="0"/>
              </a:rPr>
              <a:t>, </a:t>
            </a:r>
            <a:r>
              <a:rPr lang="en-CA" sz="1800" b="1" dirty="0">
                <a:effectLst/>
                <a:latin typeface="Calibri" panose="020F0502020204030204" pitchFamily="34" charset="0"/>
                <a:ea typeface="Calibri" panose="020F0502020204030204" pitchFamily="34" charset="0"/>
              </a:rPr>
              <a:t>Director</a:t>
            </a:r>
            <a:r>
              <a:rPr lang="en-CA" sz="1800" dirty="0">
                <a:effectLst/>
                <a:latin typeface="Calibri" panose="020F0502020204030204" pitchFamily="34" charset="0"/>
                <a:ea typeface="Calibri" panose="020F0502020204030204" pitchFamily="34" charset="0"/>
              </a:rPr>
              <a:t>, </a:t>
            </a:r>
            <a:r>
              <a:rPr lang="en-CA" sz="1800" dirty="0">
                <a:highlight>
                  <a:srgbClr val="FFFF00"/>
                </a:highlight>
                <a:latin typeface="Calibri" panose="020F0502020204030204" pitchFamily="34" charset="0"/>
                <a:ea typeface="Calibri" panose="020F0502020204030204" pitchFamily="34" charset="0"/>
              </a:rPr>
              <a:t>do we have any nominations from the floor for this position</a:t>
            </a:r>
            <a:endParaRPr lang="en-CA" sz="1800" dirty="0">
              <a:effectLst/>
              <a:latin typeface="Calibri" panose="020F0502020204030204" pitchFamily="34" charset="0"/>
              <a:ea typeface="Calibri" panose="020F0502020204030204" pitchFamily="34" charset="0"/>
            </a:endParaRPr>
          </a:p>
          <a:p>
            <a:pPr>
              <a:lnSpc>
                <a:spcPct val="107000"/>
              </a:lnSpc>
              <a:spcBef>
                <a:spcPts val="600"/>
              </a:spcBef>
              <a:spcAft>
                <a:spcPts val="600"/>
              </a:spcAft>
            </a:pPr>
            <a:r>
              <a:rPr lang="en-CA" sz="1800" dirty="0">
                <a:effectLst/>
                <a:latin typeface="Calibri" panose="020F0502020204030204" pitchFamily="34" charset="0"/>
                <a:ea typeface="Calibri" panose="020F0502020204030204" pitchFamily="34" charset="0"/>
              </a:rPr>
              <a:t>Nomination from the floor </a:t>
            </a:r>
          </a:p>
          <a:p>
            <a:pPr>
              <a:lnSpc>
                <a:spcPct val="107000"/>
              </a:lnSpc>
              <a:spcBef>
                <a:spcPts val="600"/>
              </a:spcBef>
              <a:spcAft>
                <a:spcPts val="600"/>
              </a:spcAft>
            </a:pPr>
            <a:r>
              <a:rPr lang="en-CA" sz="1800" dirty="0">
                <a:solidFill>
                  <a:srgbClr val="FF0000"/>
                </a:solidFill>
                <a:effectLst/>
                <a:latin typeface="Calibri" panose="020F0502020204030204" pitchFamily="34" charset="0"/>
                <a:ea typeface="Calibri" panose="020F0502020204030204" pitchFamily="34" charset="0"/>
              </a:rPr>
              <a:t>Megan Fitzgerald</a:t>
            </a:r>
            <a:r>
              <a:rPr lang="en-CA" sz="1800" dirty="0">
                <a:effectLst/>
                <a:latin typeface="Calibri" panose="020F0502020204030204" pitchFamily="34" charset="0"/>
                <a:ea typeface="Calibri" panose="020F0502020204030204" pitchFamily="34" charset="0"/>
              </a:rPr>
              <a:t>, Director</a:t>
            </a:r>
          </a:p>
        </p:txBody>
      </p:sp>
    </p:spTree>
    <p:extLst>
      <p:ext uri="{BB962C8B-B14F-4D97-AF65-F5344CB8AC3E}">
        <p14:creationId xmlns:p14="http://schemas.microsoft.com/office/powerpoint/2010/main" val="2605173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gac40e15c15_0_2"/>
          <p:cNvPicPr preferRelativeResize="0"/>
          <p:nvPr/>
        </p:nvPicPr>
        <p:blipFill rotWithShape="1">
          <a:blip r:embed="rId3">
            <a:alphaModFix/>
          </a:blip>
          <a:srcRect/>
          <a:stretch/>
        </p:blipFill>
        <p:spPr>
          <a:xfrm>
            <a:off x="7068502" y="186609"/>
            <a:ext cx="2055510" cy="1127547"/>
          </a:xfrm>
          <a:prstGeom prst="rect">
            <a:avLst/>
          </a:prstGeom>
          <a:noFill/>
          <a:ln>
            <a:noFill/>
          </a:ln>
        </p:spPr>
      </p:pic>
      <p:sp>
        <p:nvSpPr>
          <p:cNvPr id="293" name="Google Shape;293;gac40e15c15_0_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a:t>www.iap2bc.ca</a:t>
            </a:r>
            <a:endParaRPr/>
          </a:p>
        </p:txBody>
      </p:sp>
      <p:sp>
        <p:nvSpPr>
          <p:cNvPr id="294" name="Google Shape;294;gac40e15c15_0_2"/>
          <p:cNvSpPr txBox="1"/>
          <p:nvPr/>
        </p:nvSpPr>
        <p:spPr>
          <a:xfrm>
            <a:off x="420594" y="534521"/>
            <a:ext cx="8185524" cy="62764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11D65"/>
              </a:buClr>
              <a:buSzPts val="2400"/>
              <a:buFont typeface="Arial"/>
              <a:buNone/>
            </a:pPr>
            <a:r>
              <a:rPr lang="en-CA" sz="2400" b="1" i="0" u="none" strike="noStrike" cap="none" dirty="0">
                <a:solidFill>
                  <a:srgbClr val="211D65"/>
                </a:solidFill>
                <a:latin typeface="Arial"/>
                <a:ea typeface="Arial"/>
                <a:cs typeface="Arial"/>
                <a:sym typeface="Arial"/>
              </a:rPr>
              <a:t>Nominations Report - </a:t>
            </a:r>
            <a:r>
              <a:rPr lang="en-CA" sz="2400" i="0" u="none" strike="noStrike" cap="none" dirty="0">
                <a:solidFill>
                  <a:srgbClr val="211D65"/>
                </a:solidFill>
                <a:latin typeface="Arial"/>
                <a:ea typeface="Arial"/>
                <a:cs typeface="Arial"/>
                <a:sym typeface="Arial"/>
              </a:rPr>
              <a:t>Profile</a:t>
            </a:r>
          </a:p>
          <a:p>
            <a:pPr>
              <a:lnSpc>
                <a:spcPct val="107000"/>
              </a:lnSpc>
              <a:spcAft>
                <a:spcPts val="800"/>
              </a:spcAft>
            </a:pPr>
            <a:endParaRPr lang="en-US" sz="15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Name:</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CA" sz="1600" dirty="0">
                <a:latin typeface="Calibri" panose="020F0502020204030204" pitchFamily="34" charset="0"/>
                <a:cs typeface="Calibri" panose="020F0502020204030204" pitchFamily="34" charset="0"/>
              </a:rPr>
              <a:t>Kevin </a:t>
            </a:r>
            <a:r>
              <a:rPr lang="en-CA" sz="1600" dirty="0" err="1">
                <a:latin typeface="Calibri" panose="020F0502020204030204" pitchFamily="34" charset="0"/>
                <a:cs typeface="Calibri" panose="020F0502020204030204" pitchFamily="34" charset="0"/>
              </a:rPr>
              <a:t>Shipalesky</a:t>
            </a:r>
            <a:endParaRPr lang="en-CA" sz="1600" dirty="0">
              <a:latin typeface="Calibri" panose="020F0502020204030204" pitchFamily="34" charset="0"/>
              <a:cs typeface="Calibri" panose="020F0502020204030204" pitchFamily="34" charset="0"/>
            </a:endParaRPr>
          </a:p>
          <a:p>
            <a:pPr>
              <a:lnSpc>
                <a:spcPct val="107000"/>
              </a:lnSpc>
              <a:spcAft>
                <a:spcPts val="8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Job Title: </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0" i="0" dirty="0">
                <a:solidFill>
                  <a:schemeClr val="tx1"/>
                </a:solidFill>
                <a:effectLst/>
                <a:latin typeface="Calibri" panose="020F0502020204030204" pitchFamily="34" charset="0"/>
                <a:cs typeface="Calibri" panose="020F0502020204030204" pitchFamily="34" charset="0"/>
              </a:rPr>
              <a:t>Communications Specialist</a:t>
            </a:r>
          </a:p>
          <a:p>
            <a:pPr>
              <a:lnSpc>
                <a:spcPct val="107000"/>
              </a:lnSpc>
              <a:spcAft>
                <a:spcPts val="8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Why are you running for this role? What makes you a good candidate? </a:t>
            </a:r>
            <a:endParaRPr lang="en-CA" sz="16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600" i="0" dirty="0">
                <a:solidFill>
                  <a:srgbClr val="222222"/>
                </a:solidFill>
                <a:effectLst/>
                <a:latin typeface="Calibri" panose="020F0502020204030204" pitchFamily="34" charset="0"/>
                <a:cs typeface="Calibri" panose="020F0502020204030204" pitchFamily="34" charset="0"/>
              </a:rPr>
              <a:t>I am running for the role of president because I am keen to support other Board members in delivering initiatives that enhance the membership experience for P2 practitioners in BC and Yukon. </a:t>
            </a:r>
          </a:p>
          <a:p>
            <a:pPr>
              <a:lnSpc>
                <a:spcPct val="107000"/>
              </a:lnSpc>
              <a:spcAft>
                <a:spcPts val="800"/>
              </a:spcAft>
            </a:pPr>
            <a:r>
              <a:rPr lang="en-US" sz="1600" i="0" dirty="0">
                <a:solidFill>
                  <a:srgbClr val="222222"/>
                </a:solidFill>
                <a:effectLst/>
                <a:latin typeface="Calibri" panose="020F0502020204030204" pitchFamily="34" charset="0"/>
                <a:cs typeface="Calibri" panose="020F0502020204030204" pitchFamily="34" charset="0"/>
              </a:rPr>
              <a:t>I will be a good candidate for the role because I am an experienced meeting facilitator, I listen to others, encourage connections and I want to help build a strong culture of volunteers that are passionate about the practice and their community. I am also willing to put in the time that is needed to help facilitate regular logistics of daily Chapter activities, and I am willing to consider new ways of doing things.</a:t>
            </a:r>
          </a:p>
          <a:p>
            <a:pPr>
              <a:lnSpc>
                <a:spcPct val="107000"/>
              </a:lnSpc>
              <a:spcAft>
                <a:spcPts val="8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What is your vision for the BC and Yukon Chapter and the field of Public Participation</a:t>
            </a:r>
            <a:r>
              <a:rPr lang="en-US" sz="1600" dirty="0">
                <a:effectLst/>
                <a:latin typeface="Calibri" panose="020F0502020204030204" pitchFamily="34" charset="0"/>
                <a:ea typeface="Calibri" panose="020F0502020204030204" pitchFamily="34" charset="0"/>
                <a:cs typeface="Calibri" panose="020F0502020204030204" pitchFamily="34" charset="0"/>
              </a:rPr>
              <a:t>?</a:t>
            </a:r>
            <a:endParaRPr lang="en-CA" sz="1600" dirty="0">
              <a:effectLst/>
              <a:latin typeface="Calibri" panose="020F0502020204030204" pitchFamily="34" charset="0"/>
              <a:ea typeface="Calibri" panose="020F0502020204030204" pitchFamily="34" charset="0"/>
              <a:cs typeface="Calibri" panose="020F0502020204030204" pitchFamily="34" charset="0"/>
            </a:endParaRPr>
          </a:p>
          <a:p>
            <a:pPr algn="l"/>
            <a:r>
              <a:rPr lang="en-US" sz="1600" dirty="0">
                <a:latin typeface="Calibri" panose="020F0502020204030204" pitchFamily="34" charset="0"/>
                <a:cs typeface="Calibri" panose="020F0502020204030204" pitchFamily="34" charset="0"/>
              </a:rPr>
              <a:t>I think one of our main priorities in 2022 will be focused on clarifying expectations and creating an accessible, inviting culture for others to join the Board. I think we will need to focus resources on starting to recruit potential Board members earlier in the year. I also think this is an opportunity to create space for new Board members to take initiatives and take the Chapter in a new direction that reflects the interests and needs of Chapter members.</a:t>
            </a:r>
            <a:endParaRPr lang="en-CA"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5875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gac40e15c15_0_2"/>
          <p:cNvPicPr preferRelativeResize="0"/>
          <p:nvPr/>
        </p:nvPicPr>
        <p:blipFill rotWithShape="1">
          <a:blip r:embed="rId3">
            <a:alphaModFix/>
          </a:blip>
          <a:srcRect/>
          <a:stretch/>
        </p:blipFill>
        <p:spPr>
          <a:xfrm>
            <a:off x="7068502" y="186609"/>
            <a:ext cx="2055510" cy="1127547"/>
          </a:xfrm>
          <a:prstGeom prst="rect">
            <a:avLst/>
          </a:prstGeom>
          <a:noFill/>
          <a:ln>
            <a:noFill/>
          </a:ln>
        </p:spPr>
      </p:pic>
      <p:sp>
        <p:nvSpPr>
          <p:cNvPr id="293" name="Google Shape;293;gac40e15c15_0_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a:t>www.iap2bc.ca</a:t>
            </a:r>
            <a:endParaRPr/>
          </a:p>
        </p:txBody>
      </p:sp>
      <p:sp>
        <p:nvSpPr>
          <p:cNvPr id="294" name="Google Shape;294;gac40e15c15_0_2"/>
          <p:cNvSpPr txBox="1"/>
          <p:nvPr/>
        </p:nvSpPr>
        <p:spPr>
          <a:xfrm>
            <a:off x="420594" y="534521"/>
            <a:ext cx="8185524" cy="62764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11D65"/>
              </a:buClr>
              <a:buSzPts val="2400"/>
              <a:buFont typeface="Arial"/>
              <a:buNone/>
            </a:pPr>
            <a:r>
              <a:rPr lang="en-CA" sz="2400" b="1" i="0" u="none" strike="noStrike" cap="none" dirty="0">
                <a:solidFill>
                  <a:srgbClr val="211D65"/>
                </a:solidFill>
                <a:latin typeface="Arial"/>
                <a:ea typeface="Arial"/>
                <a:cs typeface="Arial"/>
                <a:sym typeface="Arial"/>
              </a:rPr>
              <a:t>Nominations Report - </a:t>
            </a:r>
            <a:r>
              <a:rPr lang="en-CA" sz="2400" i="0" u="none" strike="noStrike" cap="none" dirty="0">
                <a:solidFill>
                  <a:srgbClr val="211D65"/>
                </a:solidFill>
                <a:latin typeface="Arial"/>
                <a:ea typeface="Arial"/>
                <a:cs typeface="Arial"/>
                <a:sym typeface="Arial"/>
              </a:rPr>
              <a:t>Profile</a:t>
            </a:r>
          </a:p>
          <a:p>
            <a:pPr>
              <a:lnSpc>
                <a:spcPct val="107000"/>
              </a:lnSpc>
              <a:spcAft>
                <a:spcPts val="800"/>
              </a:spcAft>
            </a:pPr>
            <a:endParaRPr lang="en-US" sz="15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Name:</a:t>
            </a:r>
            <a:r>
              <a:rPr lang="en-US" sz="1600" dirty="0">
                <a:effectLst/>
                <a:latin typeface="Calibri" panose="020F0502020204030204" pitchFamily="34" charset="0"/>
                <a:ea typeface="Calibri" panose="020F0502020204030204" pitchFamily="34" charset="0"/>
                <a:cs typeface="Calibri" panose="020F0502020204030204" pitchFamily="34" charset="0"/>
              </a:rPr>
              <a:t>  Alix Matthews-</a:t>
            </a:r>
            <a:r>
              <a:rPr lang="en-US" sz="1600" dirty="0" err="1">
                <a:effectLst/>
                <a:latin typeface="Calibri" panose="020F0502020204030204" pitchFamily="34" charset="0"/>
                <a:ea typeface="Calibri" panose="020F0502020204030204" pitchFamily="34" charset="0"/>
                <a:cs typeface="Calibri" panose="020F0502020204030204" pitchFamily="34" charset="0"/>
              </a:rPr>
              <a:t>Mahe</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Job Title: </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0" i="0" dirty="0">
                <a:solidFill>
                  <a:schemeClr val="tx1"/>
                </a:solidFill>
                <a:effectLst/>
                <a:latin typeface="Calibri" panose="020F0502020204030204" pitchFamily="34" charset="0"/>
                <a:cs typeface="Calibri" panose="020F0502020204030204" pitchFamily="34" charset="0"/>
              </a:rPr>
              <a:t>Senior Engagement Specialist – Metro Vancouver</a:t>
            </a:r>
          </a:p>
          <a:p>
            <a:pPr>
              <a:lnSpc>
                <a:spcPct val="107000"/>
              </a:lnSpc>
              <a:spcAft>
                <a:spcPts val="8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Why are you running for this role? What makes you a good candidate? </a:t>
            </a:r>
            <a:endParaRPr lang="en-CA" sz="16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600" b="0" i="0" dirty="0">
                <a:solidFill>
                  <a:srgbClr val="222222"/>
                </a:solidFill>
                <a:effectLst/>
                <a:latin typeface="Calibri" panose="020F0502020204030204" pitchFamily="34" charset="0"/>
                <a:cs typeface="Calibri" panose="020F0502020204030204" pitchFamily="34" charset="0"/>
              </a:rPr>
              <a:t>I am intereste</a:t>
            </a:r>
            <a:r>
              <a:rPr lang="en-US" sz="1600" dirty="0">
                <a:solidFill>
                  <a:srgbClr val="222222"/>
                </a:solidFill>
                <a:latin typeface="Calibri" panose="020F0502020204030204" pitchFamily="34" charset="0"/>
                <a:cs typeface="Calibri" panose="020F0502020204030204" pitchFamily="34" charset="0"/>
              </a:rPr>
              <a:t>d in a leadership role within IAP2  where I can meaningfully contribute to the building and sustaining of the P2 community, as well as to the Maher practice in BC, the Yukon and beyond.  I’ve lead and supported dozens of public engagement initiatives from small-scale infrastructure delivery projects to large-scale projects.  I’ve demonstrated leadership, creativity and innovation to engage residents and stakeholders.  I intend to bring these same principles to the IAP2 organization to help achieve the vision and goals set out in the IAP2 BC and Yukon Chapter’s strategic plan</a:t>
            </a:r>
            <a:endParaRPr lang="en-US" sz="1600" b="0" i="0" dirty="0">
              <a:solidFill>
                <a:srgbClr val="222222"/>
              </a:solidFill>
              <a:effectLst/>
              <a:latin typeface="Calibri" panose="020F0502020204030204" pitchFamily="34" charset="0"/>
              <a:cs typeface="Calibri" panose="020F0502020204030204" pitchFamily="34" charset="0"/>
            </a:endParaRPr>
          </a:p>
          <a:p>
            <a:pPr>
              <a:lnSpc>
                <a:spcPct val="107000"/>
              </a:lnSpc>
              <a:spcAft>
                <a:spcPts val="8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What is your vision for the BC and Yukon Chapter and the field of Public Participation?</a:t>
            </a:r>
            <a:endParaRPr lang="en-CA" sz="1600" dirty="0">
              <a:effectLst/>
              <a:latin typeface="Calibri" panose="020F0502020204030204" pitchFamily="34" charset="0"/>
              <a:ea typeface="Calibri" panose="020F0502020204030204" pitchFamily="34" charset="0"/>
              <a:cs typeface="Calibri" panose="020F0502020204030204" pitchFamily="34" charset="0"/>
            </a:endParaRPr>
          </a:p>
          <a:p>
            <a:pPr algn="l"/>
            <a:r>
              <a:rPr lang="en-US" sz="1600" b="0" i="0" dirty="0">
                <a:solidFill>
                  <a:srgbClr val="222222"/>
                </a:solidFill>
                <a:effectLst/>
                <a:latin typeface="Calibri" panose="020F0502020204030204" pitchFamily="34" charset="0"/>
                <a:cs typeface="Calibri" panose="020F0502020204030204" pitchFamily="34" charset="0"/>
              </a:rPr>
              <a:t>My vision is to grow the community of P2 practitioners in the region, to ensure that there are opportunities for professional development in the field and to continue to advocate of the practical and the value inclusive public participation brings to decision-making.</a:t>
            </a:r>
          </a:p>
          <a:p>
            <a:pPr algn="l"/>
            <a:endParaRPr lang="en-US" sz="1600"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algn="l"/>
            <a:r>
              <a:rPr lang="en-US" sz="16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With an evolving public participation landscape and the emergence of new technologies, there is a strong need for continuing education and a connected community.  I hope to play a key role in building our organization and advancing the practice in our region and across the country.</a:t>
            </a:r>
            <a:endParaRPr lang="en-CA"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9210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gac40e15c15_0_2"/>
          <p:cNvPicPr preferRelativeResize="0"/>
          <p:nvPr/>
        </p:nvPicPr>
        <p:blipFill rotWithShape="1">
          <a:blip r:embed="rId3">
            <a:alphaModFix/>
          </a:blip>
          <a:srcRect/>
          <a:stretch/>
        </p:blipFill>
        <p:spPr>
          <a:xfrm>
            <a:off x="7068502" y="186609"/>
            <a:ext cx="2055510" cy="1127547"/>
          </a:xfrm>
          <a:prstGeom prst="rect">
            <a:avLst/>
          </a:prstGeom>
          <a:noFill/>
          <a:ln>
            <a:noFill/>
          </a:ln>
        </p:spPr>
      </p:pic>
      <p:sp>
        <p:nvSpPr>
          <p:cNvPr id="293" name="Google Shape;293;gac40e15c15_0_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a:t>www.iap2bc.ca</a:t>
            </a:r>
            <a:endParaRPr/>
          </a:p>
        </p:txBody>
      </p:sp>
      <p:sp>
        <p:nvSpPr>
          <p:cNvPr id="294" name="Google Shape;294;gac40e15c15_0_2"/>
          <p:cNvSpPr txBox="1"/>
          <p:nvPr/>
        </p:nvSpPr>
        <p:spPr>
          <a:xfrm>
            <a:off x="420594" y="534521"/>
            <a:ext cx="8185524" cy="62764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11D65"/>
              </a:buClr>
              <a:buSzPts val="2400"/>
              <a:buFont typeface="Arial"/>
              <a:buNone/>
            </a:pPr>
            <a:r>
              <a:rPr lang="en-CA" sz="2400" b="1" i="0" u="none" strike="noStrike" cap="none" dirty="0">
                <a:solidFill>
                  <a:srgbClr val="211D65"/>
                </a:solidFill>
                <a:latin typeface="Arial"/>
                <a:ea typeface="Arial"/>
                <a:cs typeface="Arial"/>
                <a:sym typeface="Arial"/>
              </a:rPr>
              <a:t>Nominations Report - </a:t>
            </a:r>
            <a:r>
              <a:rPr lang="en-CA" sz="2400" i="0" u="none" strike="noStrike" cap="none" dirty="0">
                <a:solidFill>
                  <a:srgbClr val="211D65"/>
                </a:solidFill>
                <a:latin typeface="Arial"/>
                <a:ea typeface="Arial"/>
                <a:cs typeface="Arial"/>
                <a:sym typeface="Arial"/>
              </a:rPr>
              <a:t>Profile</a:t>
            </a:r>
          </a:p>
          <a:p>
            <a:pPr>
              <a:lnSpc>
                <a:spcPct val="107000"/>
              </a:lnSpc>
              <a:spcAft>
                <a:spcPts val="800"/>
              </a:spcAft>
            </a:pPr>
            <a:endParaRPr lang="en-US" sz="15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Name:</a:t>
            </a:r>
            <a:r>
              <a:rPr lang="en-US" sz="1600" dirty="0">
                <a:effectLst/>
                <a:latin typeface="Calibri" panose="020F0502020204030204" pitchFamily="34" charset="0"/>
                <a:ea typeface="Calibri" panose="020F0502020204030204" pitchFamily="34" charset="0"/>
                <a:cs typeface="Calibri" panose="020F0502020204030204" pitchFamily="34" charset="0"/>
              </a:rPr>
              <a:t>  Susan </a:t>
            </a:r>
            <a:r>
              <a:rPr lang="en-US" sz="1600" dirty="0" err="1">
                <a:effectLst/>
                <a:latin typeface="Calibri" panose="020F0502020204030204" pitchFamily="34" charset="0"/>
                <a:ea typeface="Calibri" panose="020F0502020204030204" pitchFamily="34" charset="0"/>
                <a:cs typeface="Calibri" panose="020F0502020204030204" pitchFamily="34" charset="0"/>
              </a:rPr>
              <a:t>Scheinbein</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Job Title: </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0" i="0" dirty="0">
                <a:solidFill>
                  <a:schemeClr val="tx1"/>
                </a:solidFill>
                <a:effectLst/>
                <a:latin typeface="Calibri" panose="020F0502020204030204" pitchFamily="34" charset="0"/>
                <a:cs typeface="Calibri" panose="020F0502020204030204" pitchFamily="34" charset="0"/>
              </a:rPr>
              <a:t>Engagement Partner, Doctors of BC</a:t>
            </a:r>
            <a:endParaRPr lang="en-CA"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Why are you running for this role? What makes you a good candidate? </a:t>
            </a:r>
            <a:endParaRPr lang="en-CA" sz="16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600" b="0" i="0" dirty="0">
                <a:solidFill>
                  <a:srgbClr val="222222"/>
                </a:solidFill>
                <a:effectLst/>
                <a:latin typeface="Calibri" panose="020F0502020204030204" pitchFamily="34" charset="0"/>
                <a:cs typeface="Calibri" panose="020F0502020204030204" pitchFamily="34" charset="0"/>
              </a:rPr>
              <a:t>I've been on a break from volunteering but am ready to commit.</a:t>
            </a:r>
            <a:r>
              <a:rPr lang="en-US" sz="1600" dirty="0">
                <a:effectLst/>
                <a:latin typeface="Calibri" panose="020F0502020204030204" pitchFamily="34" charset="0"/>
                <a:ea typeface="Calibri" panose="020F0502020204030204" pitchFamily="34" charset="0"/>
                <a:cs typeface="Times New Roman" panose="02020603050405020304" pitchFamily="18" charset="0"/>
              </a:rPr>
              <a:t> I became aware of the iap2 Spectrum in 2018 and have been an ardent supporter since.  With twelve years of experience as an elected official at the local government level, I can’t think of an organization better suited to share and learn.</a:t>
            </a:r>
            <a:br>
              <a:rPr lang="en-US" sz="1600" b="0" i="0" dirty="0">
                <a:solidFill>
                  <a:srgbClr val="222222"/>
                </a:solidFill>
                <a:effectLst/>
                <a:latin typeface="Calibri" panose="020F0502020204030204" pitchFamily="34" charset="0"/>
                <a:cs typeface="Calibri" panose="020F0502020204030204" pitchFamily="34" charset="0"/>
              </a:rPr>
            </a:br>
            <a:r>
              <a:rPr lang="en-US" sz="1600" b="0" i="0" dirty="0">
                <a:solidFill>
                  <a:srgbClr val="222222"/>
                </a:solidFill>
                <a:effectLst/>
                <a:latin typeface="Calibri" panose="020F0502020204030204" pitchFamily="34" charset="0"/>
                <a:cs typeface="Calibri" panose="020F0502020204030204" pitchFamily="34" charset="0"/>
              </a:rPr>
              <a:t>Volunteer organizations don't work without volunteers. </a:t>
            </a:r>
          </a:p>
          <a:p>
            <a:pPr>
              <a:lnSpc>
                <a:spcPct val="107000"/>
              </a:lnSpc>
              <a:spcAft>
                <a:spcPts val="8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What is your vision for the BC and Yukon Chapter and the field of Public Participation?</a:t>
            </a:r>
            <a:endParaRPr lang="en-CA" sz="1600" dirty="0">
              <a:effectLst/>
              <a:latin typeface="Calibri" panose="020F0502020204030204" pitchFamily="34" charset="0"/>
              <a:ea typeface="Calibri" panose="020F0502020204030204" pitchFamily="34" charset="0"/>
              <a:cs typeface="Calibri" panose="020F0502020204030204" pitchFamily="34" charset="0"/>
            </a:endParaRPr>
          </a:p>
          <a:p>
            <a:pPr algn="l"/>
            <a:r>
              <a:rPr lang="en-US" sz="1600" dirty="0">
                <a:latin typeface="Calibri" panose="020F0502020204030204" pitchFamily="34" charset="0"/>
                <a:ea typeface="Calibri" panose="020F0502020204030204" pitchFamily="34" charset="0"/>
                <a:cs typeface="Times New Roman" panose="02020603050405020304" pitchFamily="18" charset="0"/>
              </a:rPr>
              <a:t>De</a:t>
            </a:r>
            <a:r>
              <a:rPr lang="en-US" sz="1600" dirty="0">
                <a:effectLst/>
                <a:latin typeface="Calibri" panose="020F0502020204030204" pitchFamily="34" charset="0"/>
                <a:ea typeface="Calibri" panose="020F0502020204030204" pitchFamily="34" charset="0"/>
                <a:cs typeface="Times New Roman" panose="02020603050405020304" pitchFamily="18" charset="0"/>
              </a:rPr>
              <a:t>mand for engagement continues to grow across sectors, including the health sector which I am so passionate about. Iap2 can play a pivotal role to coach, mentor, and train a new generation of communicators.  I look forward to supporting</a:t>
            </a:r>
            <a:r>
              <a:rPr lang="en-US" sz="1600" b="0" i="0" dirty="0">
                <a:solidFill>
                  <a:srgbClr val="222222"/>
                </a:solidFill>
                <a:effectLst/>
                <a:latin typeface="Calibri" panose="020F0502020204030204" pitchFamily="34" charset="0"/>
                <a:cs typeface="Calibri" panose="020F0502020204030204" pitchFamily="34" charset="0"/>
              </a:rPr>
              <a:t> our members who work in Engagement.</a:t>
            </a:r>
            <a:endParaRPr lang="en-CA"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5364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gac40e15c15_0_2"/>
          <p:cNvPicPr preferRelativeResize="0"/>
          <p:nvPr/>
        </p:nvPicPr>
        <p:blipFill rotWithShape="1">
          <a:blip r:embed="rId3">
            <a:alphaModFix/>
          </a:blip>
          <a:srcRect/>
          <a:stretch/>
        </p:blipFill>
        <p:spPr>
          <a:xfrm>
            <a:off x="7068502" y="186609"/>
            <a:ext cx="2055510" cy="1127547"/>
          </a:xfrm>
          <a:prstGeom prst="rect">
            <a:avLst/>
          </a:prstGeom>
          <a:noFill/>
          <a:ln>
            <a:noFill/>
          </a:ln>
        </p:spPr>
      </p:pic>
      <p:sp>
        <p:nvSpPr>
          <p:cNvPr id="293" name="Google Shape;293;gac40e15c15_0_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a:t>www.iap2bc.ca</a:t>
            </a:r>
            <a:endParaRPr/>
          </a:p>
        </p:txBody>
      </p:sp>
      <p:sp>
        <p:nvSpPr>
          <p:cNvPr id="294" name="Google Shape;294;gac40e15c15_0_2"/>
          <p:cNvSpPr txBox="1"/>
          <p:nvPr/>
        </p:nvSpPr>
        <p:spPr>
          <a:xfrm>
            <a:off x="420594" y="534521"/>
            <a:ext cx="8185524" cy="62764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11D65"/>
              </a:buClr>
              <a:buSzPts val="2400"/>
              <a:buFont typeface="Arial"/>
              <a:buNone/>
            </a:pPr>
            <a:r>
              <a:rPr lang="en-CA" sz="2400" b="1" i="0" u="none" strike="noStrike" cap="none" dirty="0">
                <a:solidFill>
                  <a:srgbClr val="211D65"/>
                </a:solidFill>
                <a:latin typeface="Arial"/>
                <a:ea typeface="Arial"/>
                <a:cs typeface="Arial"/>
                <a:sym typeface="Arial"/>
              </a:rPr>
              <a:t>Nominations Report - </a:t>
            </a:r>
            <a:r>
              <a:rPr lang="en-CA" sz="2400" i="0" u="none" strike="noStrike" cap="none" dirty="0">
                <a:solidFill>
                  <a:srgbClr val="211D65"/>
                </a:solidFill>
                <a:latin typeface="Arial"/>
                <a:ea typeface="Arial"/>
                <a:cs typeface="Arial"/>
                <a:sym typeface="Arial"/>
              </a:rPr>
              <a:t>Profile</a:t>
            </a:r>
          </a:p>
          <a:p>
            <a:pPr>
              <a:lnSpc>
                <a:spcPct val="107000"/>
              </a:lnSpc>
              <a:spcAft>
                <a:spcPts val="800"/>
              </a:spcAft>
            </a:pPr>
            <a:endParaRPr lang="en-US" sz="15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Name:</a:t>
            </a:r>
            <a:r>
              <a:rPr lang="en-US" sz="1600" dirty="0">
                <a:effectLst/>
                <a:latin typeface="Calibri" panose="020F0502020204030204" pitchFamily="34" charset="0"/>
                <a:ea typeface="Calibri" panose="020F0502020204030204" pitchFamily="34" charset="0"/>
                <a:cs typeface="Calibri" panose="020F0502020204030204" pitchFamily="34" charset="0"/>
              </a:rPr>
              <a:t>  Cara Lenoir</a:t>
            </a:r>
          </a:p>
          <a:p>
            <a:pPr>
              <a:lnSpc>
                <a:spcPct val="107000"/>
              </a:lnSpc>
              <a:spcAft>
                <a:spcPts val="8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Job Title: </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0" i="0" dirty="0">
                <a:solidFill>
                  <a:schemeClr val="tx1"/>
                </a:solidFill>
                <a:effectLst/>
                <a:latin typeface="Calibri" panose="020F0502020204030204" pitchFamily="34" charset="0"/>
                <a:cs typeface="Calibri" panose="020F0502020204030204" pitchFamily="34" charset="0"/>
              </a:rPr>
              <a:t>Indigenous Relations Strategist</a:t>
            </a:r>
          </a:p>
          <a:p>
            <a:pPr>
              <a:lnSpc>
                <a:spcPct val="107000"/>
              </a:lnSpc>
              <a:spcAft>
                <a:spcPts val="8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Why are you running for this role? What makes you a good candidate? </a:t>
            </a:r>
            <a:endParaRPr lang="en-CA" sz="16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600" b="0" i="0" dirty="0">
                <a:solidFill>
                  <a:srgbClr val="222222"/>
                </a:solidFill>
                <a:effectLst/>
                <a:latin typeface="Calibri" panose="020F0502020204030204" pitchFamily="34" charset="0"/>
                <a:cs typeface="Calibri" panose="020F0502020204030204" pitchFamily="34" charset="0"/>
              </a:rPr>
              <a:t>Interested in help the BC/Yukon Chapter with providing great service for membership. </a:t>
            </a:r>
          </a:p>
          <a:p>
            <a:pPr>
              <a:lnSpc>
                <a:spcPct val="107000"/>
              </a:lnSpc>
              <a:spcAft>
                <a:spcPts val="8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What is your vision for the BC and Yukon Chapter and the field of Public Participation?</a:t>
            </a:r>
            <a:endParaRPr lang="en-CA" sz="1600" dirty="0">
              <a:effectLst/>
              <a:latin typeface="Calibri" panose="020F0502020204030204" pitchFamily="34" charset="0"/>
              <a:ea typeface="Calibri" panose="020F0502020204030204" pitchFamily="34" charset="0"/>
              <a:cs typeface="Calibri" panose="020F0502020204030204" pitchFamily="34" charset="0"/>
            </a:endParaRPr>
          </a:p>
          <a:p>
            <a:pPr algn="l"/>
            <a:r>
              <a:rPr lang="en-US" sz="1600" b="0" i="0" dirty="0">
                <a:solidFill>
                  <a:srgbClr val="222222"/>
                </a:solidFill>
                <a:effectLst/>
                <a:latin typeface="Calibri" panose="020F0502020204030204" pitchFamily="34" charset="0"/>
                <a:cs typeface="Calibri" panose="020F0502020204030204" pitchFamily="34" charset="0"/>
              </a:rPr>
              <a:t>To increase Indigenous practitioners involvement with IAP2 and helping chapter members with their learning journey.</a:t>
            </a:r>
            <a:endParaRPr lang="en-CA"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8784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gac40e15c15_0_2"/>
          <p:cNvPicPr preferRelativeResize="0"/>
          <p:nvPr/>
        </p:nvPicPr>
        <p:blipFill rotWithShape="1">
          <a:blip r:embed="rId3">
            <a:alphaModFix/>
          </a:blip>
          <a:srcRect/>
          <a:stretch/>
        </p:blipFill>
        <p:spPr>
          <a:xfrm>
            <a:off x="7068502" y="186609"/>
            <a:ext cx="2055510" cy="1127547"/>
          </a:xfrm>
          <a:prstGeom prst="rect">
            <a:avLst/>
          </a:prstGeom>
          <a:noFill/>
          <a:ln>
            <a:noFill/>
          </a:ln>
        </p:spPr>
      </p:pic>
      <p:sp>
        <p:nvSpPr>
          <p:cNvPr id="293" name="Google Shape;293;gac40e15c15_0_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a:t>www.iap2bc.ca</a:t>
            </a:r>
            <a:endParaRPr/>
          </a:p>
        </p:txBody>
      </p:sp>
      <p:sp>
        <p:nvSpPr>
          <p:cNvPr id="294" name="Google Shape;294;gac40e15c15_0_2"/>
          <p:cNvSpPr txBox="1"/>
          <p:nvPr/>
        </p:nvSpPr>
        <p:spPr>
          <a:xfrm>
            <a:off x="420594" y="534521"/>
            <a:ext cx="8185524" cy="62764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11D65"/>
              </a:buClr>
              <a:buSzPts val="2400"/>
              <a:buFont typeface="Arial"/>
              <a:buNone/>
            </a:pPr>
            <a:r>
              <a:rPr lang="en-CA" sz="2400" b="1" i="0" u="none" strike="noStrike" cap="none" dirty="0">
                <a:solidFill>
                  <a:srgbClr val="211D65"/>
                </a:solidFill>
                <a:latin typeface="Arial"/>
                <a:ea typeface="Arial"/>
                <a:cs typeface="Arial"/>
                <a:sym typeface="Arial"/>
              </a:rPr>
              <a:t>Nominations Report - </a:t>
            </a:r>
            <a:r>
              <a:rPr lang="en-CA" sz="2400" i="0" u="none" strike="noStrike" cap="none" dirty="0">
                <a:solidFill>
                  <a:srgbClr val="211D65"/>
                </a:solidFill>
                <a:latin typeface="Arial"/>
                <a:ea typeface="Arial"/>
                <a:cs typeface="Arial"/>
                <a:sym typeface="Arial"/>
              </a:rPr>
              <a:t>Profile</a:t>
            </a:r>
          </a:p>
          <a:p>
            <a:pPr>
              <a:lnSpc>
                <a:spcPct val="107000"/>
              </a:lnSpc>
              <a:spcAft>
                <a:spcPts val="800"/>
              </a:spcAft>
            </a:pPr>
            <a:endParaRPr lang="en-US" sz="15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Name:</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Emina</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Dervisevic</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Job Title:  </a:t>
            </a:r>
            <a:r>
              <a:rPr lang="en-US" sz="1600" b="0" i="0" dirty="0">
                <a:solidFill>
                  <a:srgbClr val="222222"/>
                </a:solidFill>
                <a:effectLst/>
                <a:latin typeface="Calibri" panose="020F0502020204030204" pitchFamily="34" charset="0"/>
              </a:rPr>
              <a:t>Community Engagement Leader, Vancouver Coastal Health</a:t>
            </a:r>
            <a:endParaRPr lang="en-CA" sz="16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Why are you running for this role? What makes you a good candidate? </a:t>
            </a:r>
            <a:endParaRPr lang="en-CA" sz="16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600" b="0" i="0" dirty="0">
                <a:solidFill>
                  <a:srgbClr val="222222"/>
                </a:solidFill>
                <a:effectLst/>
                <a:latin typeface="Calibri" panose="020F0502020204030204" pitchFamily="34" charset="0"/>
              </a:rPr>
              <a:t>I am passionate about IAP2 training and implementation of IAP2 planning principles for all engagement projects. Adoption of IAP2 core values and planning principles provides teams across organizations, as well as public with a shared understanding of what engagement actually is, how it is planned and implemented, and what the project team’s commitment is to the public and other stakeholders. </a:t>
            </a:r>
          </a:p>
          <a:p>
            <a:pPr>
              <a:lnSpc>
                <a:spcPct val="107000"/>
              </a:lnSpc>
              <a:spcAft>
                <a:spcPts val="8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What is your vision for the BC and Yukon Chapter and the field of Public Participation?</a:t>
            </a:r>
            <a:endParaRPr lang="en-CA" sz="1600" dirty="0">
              <a:effectLst/>
              <a:latin typeface="Calibri" panose="020F0502020204030204" pitchFamily="34" charset="0"/>
              <a:ea typeface="Calibri" panose="020F0502020204030204" pitchFamily="34" charset="0"/>
              <a:cs typeface="Calibri" panose="020F0502020204030204" pitchFamily="34" charset="0"/>
            </a:endParaRPr>
          </a:p>
          <a:p>
            <a:pPr algn="l"/>
            <a:r>
              <a:rPr lang="en-US" sz="1600" b="0" i="0" dirty="0">
                <a:solidFill>
                  <a:srgbClr val="222222"/>
                </a:solidFill>
                <a:effectLst/>
                <a:latin typeface="Calibri" panose="020F0502020204030204" pitchFamily="34" charset="0"/>
                <a:cs typeface="Calibri" panose="020F0502020204030204" pitchFamily="34" charset="0"/>
              </a:rPr>
              <a:t>My vision for the BC and Yukon Chapter is to expand reach:</a:t>
            </a:r>
          </a:p>
          <a:p>
            <a:pPr marL="285750" indent="-285750" algn="l">
              <a:buFont typeface="Arial" panose="020B0604020202020204" pitchFamily="34" charset="0"/>
              <a:buChar char="•"/>
            </a:pPr>
            <a:r>
              <a:rPr lang="en-US" sz="1600" b="0" i="0" dirty="0">
                <a:solidFill>
                  <a:srgbClr val="222222"/>
                </a:solidFill>
                <a:effectLst/>
                <a:latin typeface="Calibri" panose="020F0502020204030204" pitchFamily="34" charset="0"/>
                <a:cs typeface="Calibri" panose="020F0502020204030204" pitchFamily="34" charset="0"/>
              </a:rPr>
              <a:t>in communicating what IAP2 stands for</a:t>
            </a:r>
          </a:p>
          <a:p>
            <a:pPr marL="285750" indent="-285750" algn="l">
              <a:buFont typeface="Arial" panose="020B0604020202020204" pitchFamily="34" charset="0"/>
              <a:buChar char="•"/>
            </a:pPr>
            <a:r>
              <a:rPr lang="en-US" sz="1600" b="0" i="0" dirty="0">
                <a:solidFill>
                  <a:srgbClr val="222222"/>
                </a:solidFill>
                <a:effectLst/>
                <a:latin typeface="Calibri" panose="020F0502020204030204" pitchFamily="34" charset="0"/>
                <a:cs typeface="Calibri" panose="020F0502020204030204" pitchFamily="34" charset="0"/>
              </a:rPr>
              <a:t>in explaining the role of IAP2 globally</a:t>
            </a:r>
          </a:p>
          <a:p>
            <a:pPr marL="285750" indent="-285750" algn="l">
              <a:buFont typeface="Arial" panose="020B0604020202020204" pitchFamily="34" charset="0"/>
              <a:buChar char="•"/>
            </a:pPr>
            <a:r>
              <a:rPr lang="en-US" sz="1600" b="0" i="0" dirty="0">
                <a:solidFill>
                  <a:srgbClr val="222222"/>
                </a:solidFill>
                <a:effectLst/>
                <a:latin typeface="Calibri" panose="020F0502020204030204" pitchFamily="34" charset="0"/>
                <a:cs typeface="Calibri" panose="020F0502020204030204" pitchFamily="34" charset="0"/>
              </a:rPr>
              <a:t>in increasing awareness of what IAP2 principles of planning are</a:t>
            </a:r>
          </a:p>
          <a:p>
            <a:pPr marL="285750" indent="-285750" algn="l">
              <a:buFont typeface="Arial" panose="020B0604020202020204" pitchFamily="34" charset="0"/>
              <a:buChar char="•"/>
            </a:pPr>
            <a:r>
              <a:rPr lang="en-US" sz="1600" b="0" i="0" dirty="0">
                <a:solidFill>
                  <a:srgbClr val="222222"/>
                </a:solidFill>
                <a:effectLst/>
                <a:latin typeface="Calibri" panose="020F0502020204030204" pitchFamily="34" charset="0"/>
                <a:cs typeface="Calibri" panose="020F0502020204030204" pitchFamily="34" charset="0"/>
              </a:rPr>
              <a:t>in making training more accessible and less centralized</a:t>
            </a:r>
          </a:p>
          <a:p>
            <a:pPr marL="285750" indent="-285750" algn="l">
              <a:buFont typeface="Arial" panose="020B0604020202020204" pitchFamily="34" charset="0"/>
              <a:buChar char="•"/>
            </a:pPr>
            <a:r>
              <a:rPr lang="en-US" sz="1600" b="0" i="0" dirty="0">
                <a:solidFill>
                  <a:srgbClr val="222222"/>
                </a:solidFill>
                <a:effectLst/>
                <a:latin typeface="Calibri" panose="020F0502020204030204" pitchFamily="34" charset="0"/>
                <a:cs typeface="Calibri" panose="020F0502020204030204" pitchFamily="34" charset="0"/>
              </a:rPr>
              <a:t>in achieving new levels of transparency around how public participation professionals can achieve professional designations</a:t>
            </a:r>
          </a:p>
          <a:p>
            <a:pPr marL="285750" indent="-285750" algn="l">
              <a:buFont typeface="Arial" panose="020B0604020202020204" pitchFamily="34" charset="0"/>
              <a:buChar char="•"/>
            </a:pPr>
            <a:r>
              <a:rPr lang="en-US" sz="1600" b="0" i="0" dirty="0">
                <a:solidFill>
                  <a:srgbClr val="222222"/>
                </a:solidFill>
                <a:effectLst/>
                <a:latin typeface="Calibri" panose="020F0502020204030204" pitchFamily="34" charset="0"/>
                <a:cs typeface="Calibri" panose="020F0502020204030204" pitchFamily="34" charset="0"/>
              </a:rPr>
              <a:t>and diversifying IAP2 membership.</a:t>
            </a:r>
            <a:endParaRPr lang="en-CA"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30518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gac40e15c15_0_2"/>
          <p:cNvPicPr preferRelativeResize="0"/>
          <p:nvPr/>
        </p:nvPicPr>
        <p:blipFill rotWithShape="1">
          <a:blip r:embed="rId3">
            <a:alphaModFix/>
          </a:blip>
          <a:srcRect/>
          <a:stretch/>
        </p:blipFill>
        <p:spPr>
          <a:xfrm>
            <a:off x="7068502" y="186609"/>
            <a:ext cx="2055510" cy="1127547"/>
          </a:xfrm>
          <a:prstGeom prst="rect">
            <a:avLst/>
          </a:prstGeom>
          <a:noFill/>
          <a:ln>
            <a:noFill/>
          </a:ln>
        </p:spPr>
      </p:pic>
      <p:sp>
        <p:nvSpPr>
          <p:cNvPr id="293" name="Google Shape;293;gac40e15c15_0_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a:t>www.iap2bc.ca</a:t>
            </a:r>
            <a:endParaRPr/>
          </a:p>
        </p:txBody>
      </p:sp>
      <p:sp>
        <p:nvSpPr>
          <p:cNvPr id="294" name="Google Shape;294;gac40e15c15_0_2"/>
          <p:cNvSpPr txBox="1"/>
          <p:nvPr/>
        </p:nvSpPr>
        <p:spPr>
          <a:xfrm>
            <a:off x="420594" y="534521"/>
            <a:ext cx="8185524" cy="62764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11D65"/>
              </a:buClr>
              <a:buSzPts val="2400"/>
              <a:buFont typeface="Arial"/>
              <a:buNone/>
            </a:pPr>
            <a:r>
              <a:rPr lang="en-CA" sz="2400" b="1" i="0" u="none" strike="noStrike" cap="none" dirty="0">
                <a:solidFill>
                  <a:srgbClr val="211D65"/>
                </a:solidFill>
                <a:latin typeface="Arial"/>
                <a:ea typeface="Arial"/>
                <a:cs typeface="Arial"/>
                <a:sym typeface="Arial"/>
              </a:rPr>
              <a:t>Nominations Report - </a:t>
            </a:r>
            <a:r>
              <a:rPr lang="en-CA" sz="2400" i="0" u="none" strike="noStrike" cap="none" dirty="0">
                <a:solidFill>
                  <a:srgbClr val="211D65"/>
                </a:solidFill>
                <a:latin typeface="Arial"/>
                <a:ea typeface="Arial"/>
                <a:cs typeface="Arial"/>
                <a:sym typeface="Arial"/>
              </a:rPr>
              <a:t>Profile</a:t>
            </a:r>
          </a:p>
          <a:p>
            <a:pPr>
              <a:lnSpc>
                <a:spcPct val="107000"/>
              </a:lnSpc>
              <a:spcAft>
                <a:spcPts val="800"/>
              </a:spcAft>
            </a:pPr>
            <a:endParaRPr lang="en-US" sz="15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500" b="1" dirty="0">
                <a:effectLst/>
                <a:latin typeface="Calibri" panose="020F0502020204030204" pitchFamily="34" charset="0"/>
                <a:ea typeface="Calibri" panose="020F0502020204030204" pitchFamily="34" charset="0"/>
                <a:cs typeface="Calibri" panose="020F0502020204030204" pitchFamily="34" charset="0"/>
              </a:rPr>
              <a:t>Name:</a:t>
            </a:r>
            <a:r>
              <a:rPr lang="en-US" sz="1500" dirty="0">
                <a:effectLst/>
                <a:latin typeface="Calibri" panose="020F0502020204030204" pitchFamily="34" charset="0"/>
                <a:ea typeface="Calibri" panose="020F0502020204030204" pitchFamily="34" charset="0"/>
                <a:cs typeface="Calibri" panose="020F0502020204030204" pitchFamily="34" charset="0"/>
              </a:rPr>
              <a:t>  Michelle </a:t>
            </a:r>
            <a:r>
              <a:rPr lang="en-US" sz="1500" dirty="0" err="1">
                <a:effectLst/>
                <a:latin typeface="Calibri" panose="020F0502020204030204" pitchFamily="34" charset="0"/>
                <a:ea typeface="Calibri" panose="020F0502020204030204" pitchFamily="34" charset="0"/>
                <a:cs typeface="Calibri" panose="020F0502020204030204" pitchFamily="34" charset="0"/>
              </a:rPr>
              <a:t>Larstone</a:t>
            </a:r>
            <a:endParaRPr lang="en-US" sz="15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500" b="1" dirty="0">
                <a:effectLst/>
                <a:latin typeface="Calibri" panose="020F0502020204030204" pitchFamily="34" charset="0"/>
                <a:ea typeface="Calibri" panose="020F0502020204030204" pitchFamily="34" charset="0"/>
                <a:cs typeface="Calibri" panose="020F0502020204030204" pitchFamily="34" charset="0"/>
              </a:rPr>
              <a:t>Job Title:  </a:t>
            </a:r>
            <a:r>
              <a:rPr lang="en-CA" sz="1600" dirty="0">
                <a:effectLst/>
                <a:latin typeface="Calibri" panose="020F0502020204030204" pitchFamily="34" charset="0"/>
                <a:ea typeface="Calibri" panose="020F0502020204030204" pitchFamily="34" charset="0"/>
                <a:cs typeface="Calibri" panose="020F0502020204030204" pitchFamily="34" charset="0"/>
              </a:rPr>
              <a:t>Community Engagement Specialist, Ministry of Forests, Lands, Natural Resource Operations and Rural Development, Government of B.C.</a:t>
            </a:r>
          </a:p>
          <a:p>
            <a:pPr>
              <a:lnSpc>
                <a:spcPct val="107000"/>
              </a:lnSpc>
              <a:spcAft>
                <a:spcPts val="800"/>
              </a:spcAft>
            </a:pPr>
            <a:r>
              <a:rPr lang="en-US" sz="1500" b="1" dirty="0">
                <a:effectLst/>
                <a:latin typeface="Calibri" panose="020F0502020204030204" pitchFamily="34" charset="0"/>
                <a:ea typeface="Calibri" panose="020F0502020204030204" pitchFamily="34" charset="0"/>
                <a:cs typeface="Calibri" panose="020F0502020204030204" pitchFamily="34" charset="0"/>
              </a:rPr>
              <a:t>Why are you running for this role? What makes you a good candidate? </a:t>
            </a:r>
          </a:p>
          <a:p>
            <a:pPr>
              <a:lnSpc>
                <a:spcPct val="107000"/>
              </a:lnSpc>
              <a:spcBef>
                <a:spcPts val="600"/>
              </a:spcBef>
              <a:spcAft>
                <a:spcPts val="600"/>
              </a:spcAft>
            </a:pPr>
            <a:r>
              <a:rPr lang="en-CA" sz="1600" dirty="0">
                <a:effectLst/>
                <a:latin typeface="Calibri" panose="020F0502020204030204" pitchFamily="34" charset="0"/>
                <a:ea typeface="Calibri" panose="020F0502020204030204" pitchFamily="34" charset="0"/>
              </a:rPr>
              <a:t>I have been so impressed with the quality of training and webinars offered through iap2 Canada, and I’d like to be able to contribute to spreading the word about the benefits of membership. </a:t>
            </a:r>
          </a:p>
          <a:p>
            <a:pPr>
              <a:lnSpc>
                <a:spcPct val="107000"/>
              </a:lnSpc>
              <a:spcBef>
                <a:spcPts val="600"/>
              </a:spcBef>
              <a:spcAft>
                <a:spcPts val="600"/>
              </a:spcAft>
            </a:pPr>
            <a:r>
              <a:rPr lang="en-CA" sz="1600" dirty="0">
                <a:effectLst/>
                <a:latin typeface="Calibri" panose="020F0502020204030204" pitchFamily="34" charset="0"/>
                <a:ea typeface="Calibri" panose="020F0502020204030204" pitchFamily="34" charset="0"/>
              </a:rPr>
              <a:t>I have energy and enthusiasm, as well as experience, and I think it is important to have representation from the northwestern part of the province.</a:t>
            </a:r>
          </a:p>
          <a:p>
            <a:pPr>
              <a:lnSpc>
                <a:spcPct val="107000"/>
              </a:lnSpc>
              <a:spcAft>
                <a:spcPts val="800"/>
              </a:spcAft>
            </a:pPr>
            <a:endParaRPr lang="en-CA" sz="15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500" b="1" dirty="0">
                <a:effectLst/>
                <a:latin typeface="Calibri" panose="020F0502020204030204" pitchFamily="34" charset="0"/>
                <a:ea typeface="Calibri" panose="020F0502020204030204" pitchFamily="34" charset="0"/>
                <a:cs typeface="Calibri" panose="020F0502020204030204" pitchFamily="34" charset="0"/>
              </a:rPr>
              <a:t>What is your vision for the BC and Yukon Chapter and the field of Public Participation?</a:t>
            </a:r>
          </a:p>
          <a:p>
            <a:pPr>
              <a:lnSpc>
                <a:spcPct val="107000"/>
              </a:lnSpc>
              <a:spcAft>
                <a:spcPts val="800"/>
              </a:spcAft>
            </a:pPr>
            <a:r>
              <a:rPr lang="en-CA" sz="1600" dirty="0">
                <a:effectLst/>
                <a:latin typeface="Calibri" panose="020F0502020204030204" pitchFamily="34" charset="0"/>
                <a:ea typeface="Calibri" panose="020F0502020204030204" pitchFamily="34" charset="0"/>
              </a:rPr>
              <a:t>I’d like to see the BC Chapter take an active role in the re-imagining of the Spectrum of Engagement from an Indigenous perspective, and for the field of public engagement to start to consider what decolonization looks like and take steps in that direction.</a:t>
            </a:r>
          </a:p>
          <a:p>
            <a:pPr>
              <a:lnSpc>
                <a:spcPct val="107000"/>
              </a:lnSpc>
              <a:spcAft>
                <a:spcPts val="800"/>
              </a:spcAft>
            </a:pPr>
            <a:endParaRPr lang="en-CA" sz="15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2400"/>
              <a:buFont typeface="Arial"/>
              <a:buNone/>
            </a:pPr>
            <a:endParaRPr sz="2400" b="1" i="0" u="none" strike="noStrike" cap="none" dirty="0">
              <a:solidFill>
                <a:srgbClr val="211D65"/>
              </a:solidFill>
              <a:latin typeface="Arial"/>
              <a:ea typeface="Arial"/>
              <a:cs typeface="Arial"/>
              <a:sym typeface="Arial"/>
            </a:endParaRPr>
          </a:p>
          <a:p>
            <a:pPr>
              <a:lnSpc>
                <a:spcPct val="107000"/>
              </a:lnSpc>
              <a:spcBef>
                <a:spcPts val="600"/>
              </a:spcBef>
              <a:spcAft>
                <a:spcPts val="600"/>
              </a:spcAft>
            </a:pPr>
            <a:endParaRPr lang="en-CA"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94766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gac40e15c15_0_2"/>
          <p:cNvPicPr preferRelativeResize="0"/>
          <p:nvPr/>
        </p:nvPicPr>
        <p:blipFill rotWithShape="1">
          <a:blip r:embed="rId3">
            <a:alphaModFix/>
          </a:blip>
          <a:srcRect/>
          <a:stretch/>
        </p:blipFill>
        <p:spPr>
          <a:xfrm>
            <a:off x="7068502" y="186609"/>
            <a:ext cx="2055510" cy="1127547"/>
          </a:xfrm>
          <a:prstGeom prst="rect">
            <a:avLst/>
          </a:prstGeom>
          <a:noFill/>
          <a:ln>
            <a:noFill/>
          </a:ln>
        </p:spPr>
      </p:pic>
      <p:sp>
        <p:nvSpPr>
          <p:cNvPr id="293" name="Google Shape;293;gac40e15c15_0_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a:t>www.iap2bc.ca</a:t>
            </a:r>
            <a:endParaRPr/>
          </a:p>
        </p:txBody>
      </p:sp>
      <p:sp>
        <p:nvSpPr>
          <p:cNvPr id="294" name="Google Shape;294;gac40e15c15_0_2"/>
          <p:cNvSpPr txBox="1"/>
          <p:nvPr/>
        </p:nvSpPr>
        <p:spPr>
          <a:xfrm>
            <a:off x="420594" y="534521"/>
            <a:ext cx="8185524" cy="62764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11D65"/>
              </a:buClr>
              <a:buSzPts val="2400"/>
              <a:buFont typeface="Arial"/>
              <a:buNone/>
            </a:pPr>
            <a:r>
              <a:rPr lang="en-CA" sz="2400" b="1" i="0" u="none" strike="noStrike" cap="none" dirty="0">
                <a:solidFill>
                  <a:srgbClr val="211D65"/>
                </a:solidFill>
                <a:latin typeface="Arial"/>
                <a:ea typeface="Arial"/>
                <a:cs typeface="Arial"/>
                <a:sym typeface="Arial"/>
              </a:rPr>
              <a:t>Nominations Report - </a:t>
            </a:r>
            <a:r>
              <a:rPr lang="en-CA" sz="2400" i="0" u="none" strike="noStrike" cap="none" dirty="0">
                <a:solidFill>
                  <a:srgbClr val="211D65"/>
                </a:solidFill>
                <a:latin typeface="Arial"/>
                <a:ea typeface="Arial"/>
                <a:cs typeface="Arial"/>
                <a:sym typeface="Arial"/>
              </a:rPr>
              <a:t>Profile</a:t>
            </a:r>
          </a:p>
          <a:p>
            <a:pPr>
              <a:lnSpc>
                <a:spcPct val="107000"/>
              </a:lnSpc>
              <a:spcAft>
                <a:spcPts val="800"/>
              </a:spcAft>
            </a:pPr>
            <a:endParaRPr lang="en-US" sz="15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Name:</a:t>
            </a:r>
            <a:r>
              <a:rPr lang="en-US" sz="1600" dirty="0">
                <a:effectLst/>
                <a:latin typeface="Calibri" panose="020F0502020204030204" pitchFamily="34" charset="0"/>
                <a:ea typeface="Calibri" panose="020F0502020204030204" pitchFamily="34" charset="0"/>
                <a:cs typeface="Calibri" panose="020F0502020204030204" pitchFamily="34" charset="0"/>
              </a:rPr>
              <a:t>  Stephanie Tissot</a:t>
            </a:r>
          </a:p>
          <a:p>
            <a:pPr>
              <a:lnSpc>
                <a:spcPct val="107000"/>
              </a:lnSpc>
              <a:spcAft>
                <a:spcPts val="8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Job Title: </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600" b="0" i="0" dirty="0">
                <a:solidFill>
                  <a:schemeClr val="tx1"/>
                </a:solidFill>
                <a:effectLst/>
                <a:latin typeface="Calibri" panose="020F0502020204030204" pitchFamily="34" charset="0"/>
                <a:cs typeface="Calibri" panose="020F0502020204030204" pitchFamily="34" charset="0"/>
              </a:rPr>
              <a:t>Regional Lead, Social Responsibility &amp; Sustainability</a:t>
            </a:r>
            <a:br>
              <a:rPr lang="en-US" sz="1600" dirty="0">
                <a:solidFill>
                  <a:schemeClr val="tx1"/>
                </a:solidFill>
                <a:latin typeface="Calibri" panose="020F0502020204030204" pitchFamily="34" charset="0"/>
                <a:cs typeface="Calibri" panose="020F0502020204030204" pitchFamily="34" charset="0"/>
              </a:rPr>
            </a:br>
            <a:r>
              <a:rPr lang="en-US" sz="1600" b="0" i="0" dirty="0">
                <a:solidFill>
                  <a:schemeClr val="tx1"/>
                </a:solidFill>
                <a:effectLst/>
                <a:latin typeface="Calibri" panose="020F0502020204030204" pitchFamily="34" charset="0"/>
                <a:cs typeface="Calibri" panose="020F0502020204030204" pitchFamily="34" charset="0"/>
              </a:rPr>
              <a:t>Teck Resources Limited</a:t>
            </a:r>
            <a:endParaRPr lang="en-CA"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Why are you running for this role? What makes you a good candidate? </a:t>
            </a:r>
            <a:endParaRPr lang="en-CA" sz="16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600" b="0" i="0" dirty="0">
                <a:solidFill>
                  <a:srgbClr val="222222"/>
                </a:solidFill>
                <a:effectLst/>
                <a:latin typeface="Calibri" panose="020F0502020204030204" pitchFamily="34" charset="0"/>
                <a:cs typeface="Calibri" panose="020F0502020204030204" pitchFamily="34" charset="0"/>
              </a:rPr>
              <a:t>Since becoming a member and completing the Level I and II IAP2 Foundations training, I’ve gain valuable knowledge and insight into effective tools and practice of public participation. As a result, I strongly believe in the importance of IAP2 as a hub to promote and foster best practice in public engagement and participation. I am particularly interested in the Youth Coordinator role, as I strongly believe in the impact and benefit of supporting a network of young professional interested in advancing their knowledge and skills in IAP2. More importantly, the creation of these spaces, allows young professionals to connect with others, learn, and contribute to an inclusive IAP2 network of professionals. As a young practitioner myself, I am excited for the opportunity to bring my energy, keen interest to connect with others, and collaborate with peers in the achievement of IAP2 goals.</a:t>
            </a:r>
          </a:p>
          <a:p>
            <a:pPr>
              <a:lnSpc>
                <a:spcPct val="107000"/>
              </a:lnSpc>
              <a:spcAft>
                <a:spcPts val="8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What is your vision for the BC and Yukon Chapter and the field of Public Participation?</a:t>
            </a:r>
            <a:endParaRPr lang="en-CA" sz="1600" dirty="0">
              <a:effectLst/>
              <a:latin typeface="Calibri" panose="020F0502020204030204" pitchFamily="34" charset="0"/>
              <a:ea typeface="Calibri" panose="020F0502020204030204" pitchFamily="34" charset="0"/>
              <a:cs typeface="Calibri" panose="020F0502020204030204" pitchFamily="34" charset="0"/>
            </a:endParaRPr>
          </a:p>
          <a:p>
            <a:pPr algn="l"/>
            <a:r>
              <a:rPr lang="en-US" sz="1600" b="0" i="0" dirty="0">
                <a:solidFill>
                  <a:srgbClr val="222222"/>
                </a:solidFill>
                <a:effectLst/>
                <a:latin typeface="Calibri" panose="020F0502020204030204" pitchFamily="34" charset="0"/>
                <a:cs typeface="Calibri" panose="020F0502020204030204" pitchFamily="34" charset="0"/>
              </a:rPr>
              <a:t>Creating a diverse network of professionals committed to learn and advance best practice in public engagement and participation to support planning and implementation of effective, inclusive, and transformative public initiatives.</a:t>
            </a:r>
            <a:endParaRPr lang="en-CA"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1827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gac40e15c15_0_2"/>
          <p:cNvPicPr preferRelativeResize="0"/>
          <p:nvPr/>
        </p:nvPicPr>
        <p:blipFill rotWithShape="1">
          <a:blip r:embed="rId3">
            <a:alphaModFix/>
          </a:blip>
          <a:srcRect/>
          <a:stretch/>
        </p:blipFill>
        <p:spPr>
          <a:xfrm>
            <a:off x="7068502" y="186609"/>
            <a:ext cx="2055510" cy="1127547"/>
          </a:xfrm>
          <a:prstGeom prst="rect">
            <a:avLst/>
          </a:prstGeom>
          <a:noFill/>
          <a:ln>
            <a:noFill/>
          </a:ln>
        </p:spPr>
      </p:pic>
      <p:sp>
        <p:nvSpPr>
          <p:cNvPr id="293" name="Google Shape;293;gac40e15c15_0_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a:t>www.iap2bc.ca</a:t>
            </a:r>
            <a:endParaRPr/>
          </a:p>
        </p:txBody>
      </p:sp>
      <p:sp>
        <p:nvSpPr>
          <p:cNvPr id="294" name="Google Shape;294;gac40e15c15_0_2"/>
          <p:cNvSpPr txBox="1"/>
          <p:nvPr/>
        </p:nvSpPr>
        <p:spPr>
          <a:xfrm>
            <a:off x="420594" y="534521"/>
            <a:ext cx="8185524" cy="62764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11D65"/>
              </a:buClr>
              <a:buSzPts val="2400"/>
              <a:buFont typeface="Arial"/>
              <a:buNone/>
            </a:pPr>
            <a:r>
              <a:rPr lang="en-CA" sz="2400" b="1" i="0" u="none" strike="noStrike" cap="none" dirty="0">
                <a:solidFill>
                  <a:srgbClr val="211D65"/>
                </a:solidFill>
                <a:latin typeface="Arial"/>
                <a:ea typeface="Arial"/>
                <a:cs typeface="Arial"/>
                <a:sym typeface="Arial"/>
              </a:rPr>
              <a:t>Nominations Report - </a:t>
            </a:r>
            <a:r>
              <a:rPr lang="en-CA" sz="2400" i="0" u="none" strike="noStrike" cap="none" dirty="0">
                <a:solidFill>
                  <a:srgbClr val="211D65"/>
                </a:solidFill>
                <a:latin typeface="Arial"/>
                <a:ea typeface="Arial"/>
                <a:cs typeface="Arial"/>
                <a:sym typeface="Arial"/>
              </a:rPr>
              <a:t>Profile</a:t>
            </a:r>
          </a:p>
          <a:p>
            <a:pPr>
              <a:lnSpc>
                <a:spcPct val="107000"/>
              </a:lnSpc>
              <a:spcAft>
                <a:spcPts val="800"/>
              </a:spcAft>
            </a:pPr>
            <a:endParaRPr lang="en-US" sz="15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500" b="1" dirty="0">
                <a:effectLst/>
                <a:latin typeface="Calibri" panose="020F0502020204030204" pitchFamily="34" charset="0"/>
                <a:ea typeface="Calibri" panose="020F0502020204030204" pitchFamily="34" charset="0"/>
                <a:cs typeface="Calibri" panose="020F0502020204030204" pitchFamily="34" charset="0"/>
              </a:rPr>
              <a:t>Name:</a:t>
            </a:r>
            <a:r>
              <a:rPr lang="en-US" sz="1500" dirty="0">
                <a:effectLst/>
                <a:latin typeface="Calibri" panose="020F0502020204030204" pitchFamily="34" charset="0"/>
                <a:ea typeface="Calibri" panose="020F0502020204030204" pitchFamily="34" charset="0"/>
                <a:cs typeface="Calibri" panose="020F0502020204030204" pitchFamily="34" charset="0"/>
              </a:rPr>
              <a:t>  Xenia Dandridge</a:t>
            </a:r>
          </a:p>
          <a:p>
            <a:pPr>
              <a:lnSpc>
                <a:spcPct val="107000"/>
              </a:lnSpc>
              <a:spcAft>
                <a:spcPts val="800"/>
              </a:spcAft>
            </a:pPr>
            <a:r>
              <a:rPr lang="en-US" sz="1500" b="1" dirty="0">
                <a:effectLst/>
                <a:latin typeface="Calibri" panose="020F0502020204030204" pitchFamily="34" charset="0"/>
                <a:ea typeface="Calibri" panose="020F0502020204030204" pitchFamily="34" charset="0"/>
                <a:cs typeface="Calibri" panose="020F0502020204030204" pitchFamily="34" charset="0"/>
              </a:rPr>
              <a:t>Job Title:  </a:t>
            </a:r>
            <a:r>
              <a:rPr lang="en-US" sz="1500" dirty="0">
                <a:effectLst/>
                <a:latin typeface="Calibri" panose="020F0502020204030204" pitchFamily="34" charset="0"/>
                <a:ea typeface="Calibri" panose="020F0502020204030204" pitchFamily="34" charset="0"/>
                <a:cs typeface="Calibri" panose="020F0502020204030204" pitchFamily="34" charset="0"/>
              </a:rPr>
              <a:t>Public Engagement Coordinator, External Relations, Metro Vancouver </a:t>
            </a:r>
            <a:endParaRPr lang="en-CA" sz="15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500" b="1" dirty="0">
                <a:effectLst/>
                <a:latin typeface="Calibri" panose="020F0502020204030204" pitchFamily="34" charset="0"/>
                <a:ea typeface="Calibri" panose="020F0502020204030204" pitchFamily="34" charset="0"/>
                <a:cs typeface="Calibri" panose="020F0502020204030204" pitchFamily="34" charset="0"/>
              </a:rPr>
              <a:t>Why are you running for this role? What makes you a good candidate? </a:t>
            </a:r>
            <a:endParaRPr lang="en-CA" sz="15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500" dirty="0">
                <a:effectLst/>
                <a:latin typeface="Calibri" panose="020F0502020204030204" pitchFamily="34" charset="0"/>
                <a:ea typeface="Calibri" panose="020F0502020204030204" pitchFamily="34" charset="0"/>
                <a:cs typeface="Calibri" panose="020F0502020204030204" pitchFamily="34" charset="0"/>
              </a:rPr>
              <a:t>For the last decade, I have worked as a public engagement professional. I would like to and look forward to giving back to this community by volunteering on the IAP2 BC and Yukon Chapter Board. </a:t>
            </a:r>
            <a:endParaRPr lang="en-CA" sz="15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500" dirty="0">
                <a:effectLst/>
                <a:latin typeface="Calibri" panose="020F0502020204030204" pitchFamily="34" charset="0"/>
                <a:ea typeface="Calibri" panose="020F0502020204030204" pitchFamily="34" charset="0"/>
                <a:cs typeface="Calibri" panose="020F0502020204030204" pitchFamily="34" charset="0"/>
              </a:rPr>
              <a:t>It is an interesting time to work as a public participation professional as a member of the IAP2 community. Global events, have altered the way we do our work and will have a lasting impact on how we engage. This new era presents new opportunities. I would like to participate in these discussions at the Board level and create more opportunities for the IAP2 membership to share their experiences and continue to learn from one another as we evolve our practices in this new era. </a:t>
            </a:r>
            <a:endParaRPr lang="en-CA" sz="15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500" b="1" dirty="0">
                <a:effectLst/>
                <a:latin typeface="Calibri" panose="020F0502020204030204" pitchFamily="34" charset="0"/>
                <a:ea typeface="Calibri" panose="020F0502020204030204" pitchFamily="34" charset="0"/>
                <a:cs typeface="Calibri" panose="020F0502020204030204" pitchFamily="34" charset="0"/>
              </a:rPr>
              <a:t>What is your vision for the BC and Yukon Chapter and the field of Public Participation?</a:t>
            </a:r>
            <a:endParaRPr lang="en-CA" sz="15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500" dirty="0">
                <a:effectLst/>
                <a:latin typeface="Calibri" panose="020F0502020204030204" pitchFamily="34" charset="0"/>
                <a:ea typeface="Calibri" panose="020F0502020204030204" pitchFamily="34" charset="0"/>
                <a:cs typeface="Calibri" panose="020F0502020204030204" pitchFamily="34" charset="0"/>
              </a:rPr>
              <a:t>To continue expanding our membership and offerings. I want IAP2 to continue to be an invaluable resource for public engagement practitioners and to create opportunities for professionals to connect, learn, and share their experiences and expertise</a:t>
            </a:r>
          </a:p>
          <a:p>
            <a:pPr>
              <a:lnSpc>
                <a:spcPct val="107000"/>
              </a:lnSpc>
              <a:spcAft>
                <a:spcPts val="800"/>
              </a:spcAft>
            </a:pPr>
            <a:r>
              <a:rPr lang="en-US" sz="1500" dirty="0">
                <a:effectLst/>
                <a:latin typeface="Calibri" panose="020F0502020204030204" pitchFamily="34" charset="0"/>
                <a:ea typeface="Calibri" panose="020F0502020204030204" pitchFamily="34" charset="0"/>
                <a:cs typeface="Calibri" panose="020F0502020204030204" pitchFamily="34" charset="0"/>
              </a:rPr>
              <a:t>My vision for P2 is a profession that </a:t>
            </a:r>
            <a:r>
              <a:rPr lang="en-US" sz="1500" dirty="0" err="1">
                <a:effectLst/>
                <a:latin typeface="Calibri" panose="020F0502020204030204" pitchFamily="34" charset="0"/>
                <a:ea typeface="Calibri" panose="020F0502020204030204" pitchFamily="34" charset="0"/>
                <a:cs typeface="Calibri" panose="020F0502020204030204" pitchFamily="34" charset="0"/>
              </a:rPr>
              <a:t>centres</a:t>
            </a:r>
            <a:r>
              <a:rPr lang="en-US" sz="1500" dirty="0">
                <a:effectLst/>
                <a:latin typeface="Calibri" panose="020F0502020204030204" pitchFamily="34" charset="0"/>
                <a:ea typeface="Calibri" panose="020F0502020204030204" pitchFamily="34" charset="0"/>
                <a:cs typeface="Calibri" panose="020F0502020204030204" pitchFamily="34" charset="0"/>
              </a:rPr>
              <a:t> on diversity, equity and inclusion. It is important that we consider how historic and ongoing systems of oppression contribute to the underrepresentation of some groups of people in decision making processes and the overrepresentation of others.  </a:t>
            </a:r>
            <a:endParaRPr lang="en-CA" sz="15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2400"/>
              <a:buFont typeface="Arial"/>
              <a:buNone/>
            </a:pPr>
            <a:endParaRPr sz="2400" b="1" i="0" u="none" strike="noStrike" cap="none" dirty="0">
              <a:solidFill>
                <a:srgbClr val="211D65"/>
              </a:solidFill>
              <a:latin typeface="Arial"/>
              <a:ea typeface="Arial"/>
              <a:cs typeface="Arial"/>
              <a:sym typeface="Arial"/>
            </a:endParaRPr>
          </a:p>
          <a:p>
            <a:pPr>
              <a:lnSpc>
                <a:spcPct val="107000"/>
              </a:lnSpc>
              <a:spcBef>
                <a:spcPts val="600"/>
              </a:spcBef>
              <a:spcAft>
                <a:spcPts val="600"/>
              </a:spcAft>
            </a:pPr>
            <a:endParaRPr lang="en-CA"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5714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gac40e15c15_7_34"/>
          <p:cNvPicPr preferRelativeResize="0"/>
          <p:nvPr/>
        </p:nvPicPr>
        <p:blipFill rotWithShape="1">
          <a:blip r:embed="rId3">
            <a:alphaModFix/>
          </a:blip>
          <a:srcRect/>
          <a:stretch/>
        </p:blipFill>
        <p:spPr>
          <a:xfrm>
            <a:off x="7068502" y="186609"/>
            <a:ext cx="2055509" cy="1127547"/>
          </a:xfrm>
          <a:prstGeom prst="rect">
            <a:avLst/>
          </a:prstGeom>
          <a:noFill/>
          <a:ln>
            <a:noFill/>
          </a:ln>
        </p:spPr>
      </p:pic>
      <p:sp>
        <p:nvSpPr>
          <p:cNvPr id="186" name="Google Shape;186;gac40e15c15_7_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dirty="0"/>
              <a:t>www.iap2bc.ca</a:t>
            </a:r>
            <a:endParaRPr dirty="0"/>
          </a:p>
        </p:txBody>
      </p:sp>
      <p:sp>
        <p:nvSpPr>
          <p:cNvPr id="187" name="Google Shape;187;gac40e15c15_7_34"/>
          <p:cNvSpPr txBox="1"/>
          <p:nvPr/>
        </p:nvSpPr>
        <p:spPr>
          <a:xfrm>
            <a:off x="736600" y="1009650"/>
            <a:ext cx="7194550" cy="5452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11D65"/>
              </a:buClr>
              <a:buSzPts val="2400"/>
              <a:buFont typeface="Arial"/>
              <a:buNone/>
            </a:pPr>
            <a:r>
              <a:rPr lang="en-US" sz="2400" b="1" i="0" u="none" strike="noStrike" cap="none" dirty="0">
                <a:solidFill>
                  <a:srgbClr val="211D65"/>
                </a:solidFill>
                <a:latin typeface="Arial"/>
                <a:ea typeface="Arial"/>
                <a:cs typeface="Arial"/>
                <a:sym typeface="Arial"/>
              </a:rPr>
              <a:t>Adoption of the Rule of Order</a:t>
            </a:r>
            <a:endParaRPr sz="14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705471"/>
              </a:buClr>
              <a:buSzPts val="2000"/>
              <a:buFont typeface="Arial"/>
              <a:buNone/>
            </a:pPr>
            <a:r>
              <a:rPr lang="en-US" sz="2000" b="1" i="0" u="none" strike="noStrike" cap="none" dirty="0">
                <a:solidFill>
                  <a:srgbClr val="705471"/>
                </a:solidFill>
                <a:latin typeface="Arial"/>
                <a:ea typeface="Arial"/>
                <a:cs typeface="Arial"/>
                <a:sym typeface="Arial"/>
              </a:rPr>
              <a:t>Proposed Rules of Order</a:t>
            </a:r>
            <a:endParaRPr sz="14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2000"/>
              <a:buFont typeface="Arial"/>
              <a:buNone/>
            </a:pPr>
            <a:endParaRPr sz="2000" b="1" i="0" u="none" strike="noStrike" cap="none" dirty="0">
              <a:solidFill>
                <a:srgbClr val="705471"/>
              </a:solidFill>
              <a:latin typeface="Arial"/>
              <a:ea typeface="Arial"/>
              <a:cs typeface="Arial"/>
              <a:sym typeface="Arial"/>
            </a:endParaRPr>
          </a:p>
          <a:p>
            <a:pPr marL="457200" marR="0" lvl="0" indent="-457200" algn="l" rtl="0">
              <a:lnSpc>
                <a:spcPct val="115000"/>
              </a:lnSpc>
              <a:spcBef>
                <a:spcPts val="0"/>
              </a:spcBef>
              <a:spcAft>
                <a:spcPts val="0"/>
              </a:spcAft>
              <a:buClr>
                <a:schemeClr val="dk1"/>
              </a:buClr>
              <a:buSzPts val="2200"/>
              <a:buFont typeface="Calibri"/>
              <a:buAutoNum type="arabicPeriod"/>
            </a:pPr>
            <a:r>
              <a:rPr lang="en-US" sz="2200" b="0" i="0" u="none" strike="noStrike" cap="none" dirty="0">
                <a:solidFill>
                  <a:schemeClr val="dk1"/>
                </a:solidFill>
                <a:latin typeface="Arial"/>
                <a:ea typeface="Arial"/>
                <a:cs typeface="Arial"/>
                <a:sym typeface="Arial"/>
              </a:rPr>
              <a:t>All members have the right to attend and to speak at general meetings (clause 6.2.4 of the BC Chapter Operating Policies and Procedures).</a:t>
            </a:r>
            <a:endParaRPr sz="1400" b="0" i="0" u="none" strike="noStrike" cap="none" dirty="0">
              <a:solidFill>
                <a:srgbClr val="000000"/>
              </a:solidFill>
              <a:latin typeface="Arial"/>
              <a:ea typeface="Arial"/>
              <a:cs typeface="Arial"/>
              <a:sym typeface="Arial"/>
            </a:endParaRPr>
          </a:p>
          <a:p>
            <a:pPr marL="457200" marR="0" lvl="0" indent="-457200" algn="l" rtl="0">
              <a:lnSpc>
                <a:spcPct val="115000"/>
              </a:lnSpc>
              <a:spcBef>
                <a:spcPts val="0"/>
              </a:spcBef>
              <a:spcAft>
                <a:spcPts val="0"/>
              </a:spcAft>
              <a:buClr>
                <a:schemeClr val="dk1"/>
              </a:buClr>
              <a:buSzPts val="2200"/>
              <a:buFont typeface="Calibri"/>
              <a:buAutoNum type="arabicPeriod"/>
            </a:pPr>
            <a:r>
              <a:rPr lang="en-US" sz="2200" b="0" i="0" u="none" strike="noStrike" cap="none" dirty="0">
                <a:solidFill>
                  <a:schemeClr val="dk1"/>
                </a:solidFill>
                <a:latin typeface="Arial"/>
                <a:ea typeface="Arial"/>
                <a:cs typeface="Arial"/>
                <a:sym typeface="Arial"/>
              </a:rPr>
              <a:t>Other persons are considered guests and are permitted to attend by ordinary resolution at the start of the meeting (clause 6.1.d).</a:t>
            </a:r>
            <a:endParaRPr sz="1400" b="0" i="0" u="none" strike="noStrike" cap="none" dirty="0">
              <a:solidFill>
                <a:srgbClr val="000000"/>
              </a:solidFill>
              <a:latin typeface="Arial"/>
              <a:ea typeface="Arial"/>
              <a:cs typeface="Arial"/>
              <a:sym typeface="Arial"/>
            </a:endParaRPr>
          </a:p>
          <a:p>
            <a:pPr marL="457200" marR="0" lvl="0" indent="-457200" algn="l" rtl="0">
              <a:lnSpc>
                <a:spcPct val="115000"/>
              </a:lnSpc>
              <a:spcBef>
                <a:spcPts val="0"/>
              </a:spcBef>
              <a:spcAft>
                <a:spcPts val="0"/>
              </a:spcAft>
              <a:buClr>
                <a:schemeClr val="dk1"/>
              </a:buClr>
              <a:buSzPts val="2200"/>
              <a:buFont typeface="Calibri"/>
              <a:buAutoNum type="arabicPeriod"/>
            </a:pPr>
            <a:r>
              <a:rPr lang="en-US" sz="2200" b="0" i="0" u="none" strike="noStrike" cap="none" dirty="0">
                <a:solidFill>
                  <a:schemeClr val="dk1"/>
                </a:solidFill>
                <a:latin typeface="Arial"/>
                <a:ea typeface="Arial"/>
                <a:cs typeface="Arial"/>
                <a:sym typeface="Arial"/>
              </a:rPr>
              <a:t>Guests may speak at the discretion of the Chair and must use the “Raise-Hand” function</a:t>
            </a:r>
            <a:endParaRPr dirty="0"/>
          </a:p>
          <a:p>
            <a:pPr marL="457200" marR="0" lvl="0" indent="-457200" algn="l" rtl="0">
              <a:lnSpc>
                <a:spcPct val="115000"/>
              </a:lnSpc>
              <a:spcBef>
                <a:spcPts val="0"/>
              </a:spcBef>
              <a:spcAft>
                <a:spcPts val="0"/>
              </a:spcAft>
              <a:buClr>
                <a:schemeClr val="dk1"/>
              </a:buClr>
              <a:buSzPts val="2200"/>
              <a:buFont typeface="Calibri"/>
              <a:buAutoNum type="arabicPeriod"/>
            </a:pPr>
            <a:r>
              <a:rPr lang="en-US" sz="2200" b="0" i="0" u="none" strike="noStrike" cap="none" dirty="0">
                <a:solidFill>
                  <a:schemeClr val="dk1"/>
                </a:solidFill>
                <a:latin typeface="Arial"/>
                <a:ea typeface="Arial"/>
                <a:cs typeface="Arial"/>
                <a:sym typeface="Arial"/>
              </a:rPr>
              <a:t>Members in good standing have the right to propose resolutions, and to vote (clause 3.3).</a:t>
            </a:r>
            <a:endParaRPr sz="1400" b="0" i="0" u="none" strike="noStrike" cap="none" dirty="0">
              <a:solidFill>
                <a:srgbClr val="000000"/>
              </a:solidFill>
              <a:latin typeface="Arial"/>
              <a:ea typeface="Arial"/>
              <a:cs typeface="Arial"/>
              <a:sym typeface="Arial"/>
            </a:endParaRPr>
          </a:p>
          <a:p>
            <a:pPr marL="457200" marR="0" lvl="0" indent="-457200" algn="l" rtl="0">
              <a:lnSpc>
                <a:spcPct val="115000"/>
              </a:lnSpc>
              <a:spcBef>
                <a:spcPts val="0"/>
              </a:spcBef>
              <a:spcAft>
                <a:spcPts val="0"/>
              </a:spcAft>
              <a:buClr>
                <a:schemeClr val="dk1"/>
              </a:buClr>
              <a:buSzPts val="2200"/>
              <a:buFont typeface="Calibri"/>
              <a:buAutoNum type="arabicPeriod"/>
            </a:pPr>
            <a:r>
              <a:rPr lang="en-US" sz="2200" b="0" i="0" u="none" strike="noStrike" cap="none" dirty="0">
                <a:solidFill>
                  <a:schemeClr val="dk1"/>
                </a:solidFill>
                <a:latin typeface="Arial"/>
                <a:ea typeface="Arial"/>
                <a:cs typeface="Arial"/>
                <a:sym typeface="Arial"/>
              </a:rPr>
              <a:t>Each member has only one vote (clause 3.6).</a:t>
            </a:r>
            <a:endParaRPr sz="2200" b="0" i="0" u="none" strike="noStrike" cap="none" dirty="0">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gac40e15c15_0_2"/>
          <p:cNvPicPr preferRelativeResize="0"/>
          <p:nvPr/>
        </p:nvPicPr>
        <p:blipFill rotWithShape="1">
          <a:blip r:embed="rId3">
            <a:alphaModFix/>
          </a:blip>
          <a:srcRect/>
          <a:stretch/>
        </p:blipFill>
        <p:spPr>
          <a:xfrm>
            <a:off x="7068502" y="186609"/>
            <a:ext cx="2055510" cy="1127547"/>
          </a:xfrm>
          <a:prstGeom prst="rect">
            <a:avLst/>
          </a:prstGeom>
          <a:noFill/>
          <a:ln>
            <a:noFill/>
          </a:ln>
        </p:spPr>
      </p:pic>
      <p:sp>
        <p:nvSpPr>
          <p:cNvPr id="293" name="Google Shape;293;gac40e15c15_0_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dirty="0"/>
              <a:t>www.iap2bc.ca</a:t>
            </a:r>
            <a:endParaRPr dirty="0"/>
          </a:p>
        </p:txBody>
      </p:sp>
      <p:sp>
        <p:nvSpPr>
          <p:cNvPr id="294" name="Google Shape;294;gac40e15c15_0_2"/>
          <p:cNvSpPr txBox="1"/>
          <p:nvPr/>
        </p:nvSpPr>
        <p:spPr>
          <a:xfrm>
            <a:off x="974700" y="867189"/>
            <a:ext cx="7194600" cy="360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11D65"/>
              </a:buClr>
              <a:buSzPts val="2400"/>
              <a:buFont typeface="Arial"/>
              <a:buNone/>
            </a:pPr>
            <a:r>
              <a:rPr lang="en-US" sz="2400" b="1" i="0" u="none" strike="noStrike" cap="none" dirty="0">
                <a:solidFill>
                  <a:srgbClr val="211D65"/>
                </a:solidFill>
                <a:latin typeface="Arial"/>
                <a:ea typeface="Arial"/>
                <a:cs typeface="Arial"/>
                <a:sym typeface="Arial"/>
              </a:rPr>
              <a:t>Installation of New Executive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1" i="0" u="none" strike="noStrike" cap="none" dirty="0">
              <a:solidFill>
                <a:srgbClr val="211D65"/>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2000" dirty="0">
                <a:solidFill>
                  <a:schemeClr val="tx1"/>
                </a:solidFill>
                <a:latin typeface="+mn-lt"/>
              </a:rPr>
              <a:t>Kevin </a:t>
            </a:r>
            <a:r>
              <a:rPr lang="en-US" sz="2000" dirty="0" err="1">
                <a:solidFill>
                  <a:schemeClr val="tx1"/>
                </a:solidFill>
                <a:latin typeface="+mn-lt"/>
              </a:rPr>
              <a:t>Shipalesky</a:t>
            </a:r>
            <a:r>
              <a:rPr lang="en-US" sz="2000" dirty="0">
                <a:solidFill>
                  <a:schemeClr val="tx1"/>
                </a:solidFill>
                <a:latin typeface="+mn-lt"/>
              </a:rPr>
              <a:t>, President </a:t>
            </a:r>
          </a:p>
          <a:p>
            <a:pPr marL="0" lvl="0" indent="0" algn="l" rtl="0">
              <a:lnSpc>
                <a:spcPct val="115000"/>
              </a:lnSpc>
              <a:spcBef>
                <a:spcPts val="1200"/>
              </a:spcBef>
              <a:spcAft>
                <a:spcPts val="0"/>
              </a:spcAft>
              <a:buClr>
                <a:schemeClr val="dk1"/>
              </a:buClr>
              <a:buSzPts val="1100"/>
              <a:buFont typeface="Arial"/>
              <a:buNone/>
            </a:pPr>
            <a:r>
              <a:rPr lang="en-US" sz="2000" spc="15" dirty="0">
                <a:solidFill>
                  <a:schemeClr val="tx1"/>
                </a:solidFill>
                <a:effectLst/>
                <a:latin typeface="+mn-lt"/>
                <a:ea typeface="Calibri" panose="020F0502020204030204" pitchFamily="34" charset="0"/>
                <a:cs typeface="Calibri" panose="020F0502020204030204" pitchFamily="34" charset="0"/>
              </a:rPr>
              <a:t>Alix Matthews-</a:t>
            </a:r>
            <a:r>
              <a:rPr lang="en-US" sz="2000" spc="15" dirty="0" err="1">
                <a:solidFill>
                  <a:schemeClr val="tx1"/>
                </a:solidFill>
                <a:effectLst/>
                <a:latin typeface="+mn-lt"/>
                <a:ea typeface="Calibri" panose="020F0502020204030204" pitchFamily="34" charset="0"/>
                <a:cs typeface="Calibri" panose="020F0502020204030204" pitchFamily="34" charset="0"/>
              </a:rPr>
              <a:t>Mahe</a:t>
            </a:r>
            <a:r>
              <a:rPr lang="en-US" sz="2000" dirty="0">
                <a:solidFill>
                  <a:schemeClr val="tx1"/>
                </a:solidFill>
                <a:latin typeface="+mn-lt"/>
              </a:rPr>
              <a:t>, Vice-President </a:t>
            </a:r>
          </a:p>
          <a:p>
            <a:pPr>
              <a:lnSpc>
                <a:spcPct val="107000"/>
              </a:lnSpc>
              <a:spcBef>
                <a:spcPts val="600"/>
              </a:spcBef>
              <a:spcAft>
                <a:spcPts val="600"/>
              </a:spcAft>
            </a:pPr>
            <a:r>
              <a:rPr lang="en-CA" sz="2000" dirty="0">
                <a:solidFill>
                  <a:schemeClr val="tx1"/>
                </a:solidFill>
                <a:effectLst/>
                <a:latin typeface="+mn-lt"/>
                <a:ea typeface="Calibri" panose="020F0502020204030204" pitchFamily="34" charset="0"/>
              </a:rPr>
              <a:t>Susan </a:t>
            </a:r>
            <a:r>
              <a:rPr lang="en-CA" sz="2000" dirty="0" err="1">
                <a:solidFill>
                  <a:schemeClr val="tx1"/>
                </a:solidFill>
                <a:effectLst/>
                <a:latin typeface="+mn-lt"/>
                <a:ea typeface="Calibri" panose="020F0502020204030204" pitchFamily="34" charset="0"/>
              </a:rPr>
              <a:t>Schienbein</a:t>
            </a:r>
            <a:r>
              <a:rPr lang="en-US" sz="2000" dirty="0">
                <a:solidFill>
                  <a:schemeClr val="tx1"/>
                </a:solidFill>
                <a:latin typeface="+mn-lt"/>
              </a:rPr>
              <a:t>, Treasurer</a:t>
            </a:r>
          </a:p>
          <a:p>
            <a:pPr>
              <a:lnSpc>
                <a:spcPct val="107000"/>
              </a:lnSpc>
              <a:spcBef>
                <a:spcPts val="600"/>
              </a:spcBef>
              <a:spcAft>
                <a:spcPts val="600"/>
              </a:spcAft>
            </a:pPr>
            <a:r>
              <a:rPr lang="en-CA" sz="2000" dirty="0">
                <a:solidFill>
                  <a:schemeClr val="tx1"/>
                </a:solidFill>
                <a:effectLst/>
                <a:latin typeface="+mn-lt"/>
                <a:ea typeface="Calibri" panose="020F0502020204030204" pitchFamily="34" charset="0"/>
              </a:rPr>
              <a:t>Cara Lenoir</a:t>
            </a:r>
            <a:r>
              <a:rPr lang="en-US" sz="2000" dirty="0">
                <a:solidFill>
                  <a:schemeClr val="tx1"/>
                </a:solidFill>
                <a:latin typeface="+mn-lt"/>
              </a:rPr>
              <a:t>, Secretary</a:t>
            </a:r>
          </a:p>
          <a:p>
            <a:pPr>
              <a:lnSpc>
                <a:spcPct val="107000"/>
              </a:lnSpc>
              <a:spcBef>
                <a:spcPts val="600"/>
              </a:spcBef>
              <a:spcAft>
                <a:spcPts val="600"/>
              </a:spcAft>
            </a:pPr>
            <a:r>
              <a:rPr lang="en-CA" sz="2000" dirty="0" err="1">
                <a:solidFill>
                  <a:schemeClr val="tx1"/>
                </a:solidFill>
                <a:latin typeface="+mn-lt"/>
                <a:ea typeface="Calibri" panose="020F0502020204030204" pitchFamily="34" charset="0"/>
              </a:rPr>
              <a:t>Emina</a:t>
            </a:r>
            <a:r>
              <a:rPr lang="en-CA" sz="2000" dirty="0">
                <a:solidFill>
                  <a:schemeClr val="tx1"/>
                </a:solidFill>
                <a:latin typeface="+mn-lt"/>
                <a:ea typeface="Calibri" panose="020F0502020204030204" pitchFamily="34" charset="0"/>
              </a:rPr>
              <a:t> </a:t>
            </a:r>
            <a:r>
              <a:rPr lang="en-CA" sz="2000" dirty="0" err="1">
                <a:solidFill>
                  <a:schemeClr val="tx1"/>
                </a:solidFill>
                <a:latin typeface="+mn-lt"/>
                <a:ea typeface="Calibri" panose="020F0502020204030204" pitchFamily="34" charset="0"/>
              </a:rPr>
              <a:t>Dervisevic</a:t>
            </a:r>
            <a:r>
              <a:rPr lang="en-US" sz="2000" dirty="0">
                <a:solidFill>
                  <a:schemeClr val="tx1"/>
                </a:solidFill>
                <a:latin typeface="+mn-lt"/>
              </a:rPr>
              <a:t>, Training Coordinator</a:t>
            </a:r>
          </a:p>
          <a:p>
            <a:pPr>
              <a:lnSpc>
                <a:spcPct val="107000"/>
              </a:lnSpc>
              <a:spcBef>
                <a:spcPts val="600"/>
              </a:spcBef>
              <a:spcAft>
                <a:spcPts val="600"/>
              </a:spcAft>
            </a:pPr>
            <a:r>
              <a:rPr lang="en-US" sz="2000" dirty="0">
                <a:solidFill>
                  <a:schemeClr val="tx1"/>
                </a:solidFill>
                <a:latin typeface="+mn-lt"/>
              </a:rPr>
              <a:t>Michelle </a:t>
            </a:r>
            <a:r>
              <a:rPr lang="en-US" sz="2000" dirty="0" err="1">
                <a:solidFill>
                  <a:schemeClr val="tx1"/>
                </a:solidFill>
                <a:latin typeface="+mn-lt"/>
              </a:rPr>
              <a:t>Larstone</a:t>
            </a:r>
            <a:r>
              <a:rPr lang="en-US" sz="2000" dirty="0">
                <a:solidFill>
                  <a:schemeClr val="tx1"/>
                </a:solidFill>
                <a:latin typeface="+mn-lt"/>
              </a:rPr>
              <a:t>, Membership</a:t>
            </a:r>
            <a:endParaRPr sz="2000" dirty="0">
              <a:solidFill>
                <a:schemeClr val="tx1"/>
              </a:solidFill>
              <a:latin typeface="+mn-lt"/>
            </a:endParaRPr>
          </a:p>
          <a:p>
            <a:pPr>
              <a:lnSpc>
                <a:spcPct val="150000"/>
              </a:lnSpc>
            </a:pPr>
            <a:r>
              <a:rPr lang="en-US" sz="2000" dirty="0">
                <a:solidFill>
                  <a:schemeClr val="tx1"/>
                </a:solidFill>
                <a:latin typeface="+mn-lt"/>
              </a:rPr>
              <a:t>Stephanie Tissot, Youth Coordinator</a:t>
            </a:r>
          </a:p>
          <a:p>
            <a:pPr>
              <a:lnSpc>
                <a:spcPct val="150000"/>
              </a:lnSpc>
            </a:pPr>
            <a:r>
              <a:rPr lang="en-US" sz="2000" dirty="0">
                <a:solidFill>
                  <a:schemeClr val="tx1"/>
                </a:solidFill>
                <a:latin typeface="+mn-lt"/>
              </a:rPr>
              <a:t>Xenia Dandridge, Director at Large</a:t>
            </a:r>
          </a:p>
          <a:p>
            <a:pPr>
              <a:lnSpc>
                <a:spcPct val="150000"/>
              </a:lnSpc>
            </a:pPr>
            <a:r>
              <a:rPr lang="en-US" sz="2000" dirty="0">
                <a:solidFill>
                  <a:schemeClr val="tx1"/>
                </a:solidFill>
                <a:latin typeface="+mn-lt"/>
              </a:rPr>
              <a:t>Megan Fitzgerald, Director at Large</a:t>
            </a:r>
          </a:p>
          <a:p>
            <a:pPr marL="0" marR="0" lvl="0" indent="0" algn="l" rtl="0">
              <a:lnSpc>
                <a:spcPct val="150000"/>
              </a:lnSpc>
              <a:spcBef>
                <a:spcPts val="0"/>
              </a:spcBef>
              <a:spcAft>
                <a:spcPts val="0"/>
              </a:spcAft>
              <a:buNone/>
            </a:pPr>
            <a:endParaRPr sz="2400" dirty="0">
              <a:highlight>
                <a:srgbClr val="FFFF00"/>
              </a:high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gac40e15c15_7_134"/>
          <p:cNvPicPr preferRelativeResize="0"/>
          <p:nvPr/>
        </p:nvPicPr>
        <p:blipFill rotWithShape="1">
          <a:blip r:embed="rId3">
            <a:alphaModFix/>
          </a:blip>
          <a:srcRect/>
          <a:stretch/>
        </p:blipFill>
        <p:spPr>
          <a:xfrm>
            <a:off x="7068502" y="186609"/>
            <a:ext cx="2055509" cy="1127547"/>
          </a:xfrm>
          <a:prstGeom prst="rect">
            <a:avLst/>
          </a:prstGeom>
          <a:noFill/>
          <a:ln>
            <a:noFill/>
          </a:ln>
        </p:spPr>
      </p:pic>
      <p:sp>
        <p:nvSpPr>
          <p:cNvPr id="309" name="Google Shape;309;gac40e15c15_7_1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dirty="0"/>
              <a:t>www.iap2bc.ca</a:t>
            </a:r>
            <a:endParaRPr dirty="0"/>
          </a:p>
        </p:txBody>
      </p:sp>
      <p:sp>
        <p:nvSpPr>
          <p:cNvPr id="310" name="Google Shape;310;gac40e15c15_7_134"/>
          <p:cNvSpPr txBox="1"/>
          <p:nvPr/>
        </p:nvSpPr>
        <p:spPr>
          <a:xfrm>
            <a:off x="736600" y="1085850"/>
            <a:ext cx="7194550" cy="26776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11D65"/>
              </a:buClr>
              <a:buSzPts val="2400"/>
              <a:buFont typeface="Arial"/>
              <a:buNone/>
            </a:pPr>
            <a:r>
              <a:rPr lang="en-US" sz="2400" b="1" i="0" u="none" strike="noStrike" cap="none" dirty="0">
                <a:solidFill>
                  <a:srgbClr val="211D65"/>
                </a:solidFill>
                <a:highlight>
                  <a:schemeClr val="lt1"/>
                </a:highlight>
                <a:latin typeface="Arial"/>
                <a:ea typeface="Arial"/>
                <a:cs typeface="Arial"/>
                <a:sym typeface="Arial"/>
              </a:rPr>
              <a:t>Thank you to Outgoing Board Members</a:t>
            </a:r>
            <a:endParaRPr sz="1400" b="0" i="0" u="none" strike="noStrike" cap="none" dirty="0">
              <a:solidFill>
                <a:srgbClr val="000000"/>
              </a:solidFill>
              <a:highlight>
                <a:schemeClr val="lt1"/>
              </a:highlight>
              <a:latin typeface="Arial"/>
              <a:ea typeface="Arial"/>
              <a:cs typeface="Arial"/>
              <a:sym typeface="Arial"/>
            </a:endParaRPr>
          </a:p>
          <a:p>
            <a:pPr marL="914400" marR="0" lvl="0" indent="0" algn="l" rtl="0">
              <a:lnSpc>
                <a:spcPct val="150000"/>
              </a:lnSpc>
              <a:spcBef>
                <a:spcPts val="0"/>
              </a:spcBef>
              <a:spcAft>
                <a:spcPts val="0"/>
              </a:spcAft>
              <a:buNone/>
            </a:pPr>
            <a:endParaRPr sz="2200" dirty="0">
              <a:solidFill>
                <a:srgbClr val="777777"/>
              </a:solidFill>
              <a:highlight>
                <a:schemeClr val="lt1"/>
              </a:highlight>
            </a:endParaRPr>
          </a:p>
          <a:p>
            <a:pPr marL="742950" marR="0" lvl="1" indent="-273050" algn="l" rtl="0">
              <a:lnSpc>
                <a:spcPct val="150000"/>
              </a:lnSpc>
              <a:spcBef>
                <a:spcPts val="0"/>
              </a:spcBef>
              <a:spcAft>
                <a:spcPts val="0"/>
              </a:spcAft>
              <a:buSzPts val="2200"/>
              <a:buChar char="•"/>
            </a:pPr>
            <a:r>
              <a:rPr lang="en-CA" sz="2200" dirty="0">
                <a:highlight>
                  <a:schemeClr val="lt1"/>
                </a:highlight>
              </a:rPr>
              <a:t>Monique Beaudry</a:t>
            </a:r>
          </a:p>
          <a:p>
            <a:pPr marL="742950" marR="0" lvl="1" indent="-273050" algn="l" rtl="0">
              <a:lnSpc>
                <a:spcPct val="150000"/>
              </a:lnSpc>
              <a:spcBef>
                <a:spcPts val="0"/>
              </a:spcBef>
              <a:spcAft>
                <a:spcPts val="0"/>
              </a:spcAft>
              <a:buSzPts val="2200"/>
              <a:buChar char="•"/>
            </a:pPr>
            <a:r>
              <a:rPr lang="en-CA" sz="2200" dirty="0">
                <a:highlight>
                  <a:schemeClr val="lt1"/>
                </a:highlight>
              </a:rPr>
              <a:t>Kari O’Rourke</a:t>
            </a:r>
          </a:p>
          <a:p>
            <a:pPr marL="742950" marR="0" lvl="1" indent="-273050" algn="l" rtl="0">
              <a:lnSpc>
                <a:spcPct val="150000"/>
              </a:lnSpc>
              <a:spcBef>
                <a:spcPts val="0"/>
              </a:spcBef>
              <a:spcAft>
                <a:spcPts val="0"/>
              </a:spcAft>
              <a:buSzPts val="2200"/>
              <a:buChar char="•"/>
            </a:pPr>
            <a:r>
              <a:rPr lang="en-CA" sz="2200" dirty="0">
                <a:highlight>
                  <a:schemeClr val="lt1"/>
                </a:highlight>
              </a:rPr>
              <a:t>Nanette van </a:t>
            </a:r>
            <a:r>
              <a:rPr lang="en-CA" sz="2200" dirty="0" err="1">
                <a:highlight>
                  <a:schemeClr val="lt1"/>
                </a:highlight>
              </a:rPr>
              <a:t>Doorn</a:t>
            </a:r>
            <a:endParaRPr lang="en-CA" sz="2200" dirty="0">
              <a:highlight>
                <a:schemeClr val="lt1"/>
              </a:highlight>
            </a:endParaRPr>
          </a:p>
          <a:p>
            <a:pPr marL="742950" marR="0" lvl="1" indent="-273050" algn="l" rtl="0">
              <a:lnSpc>
                <a:spcPct val="150000"/>
              </a:lnSpc>
              <a:spcBef>
                <a:spcPts val="0"/>
              </a:spcBef>
              <a:spcAft>
                <a:spcPts val="0"/>
              </a:spcAft>
              <a:buSzPts val="2200"/>
              <a:buChar char="•"/>
            </a:pPr>
            <a:r>
              <a:rPr lang="en-CA" sz="2200" dirty="0"/>
              <a:t>Karen Estrin</a:t>
            </a:r>
          </a:p>
          <a:p>
            <a:pPr marL="742950" marR="0" lvl="1" indent="-273050" algn="l" rtl="0">
              <a:lnSpc>
                <a:spcPct val="150000"/>
              </a:lnSpc>
              <a:spcBef>
                <a:spcPts val="0"/>
              </a:spcBef>
              <a:spcAft>
                <a:spcPts val="0"/>
              </a:spcAft>
              <a:buSzPts val="2200"/>
              <a:buChar char="•"/>
            </a:pPr>
            <a:r>
              <a:rPr lang="en-CA" sz="2200" dirty="0"/>
              <a:t>Belinda Boyd </a:t>
            </a:r>
          </a:p>
          <a:p>
            <a:pPr marL="469900" marR="0" lvl="1" algn="l" rtl="0">
              <a:lnSpc>
                <a:spcPct val="150000"/>
              </a:lnSpc>
              <a:spcBef>
                <a:spcPts val="0"/>
              </a:spcBef>
              <a:spcAft>
                <a:spcPts val="0"/>
              </a:spcAft>
              <a:buSzPts val="2200"/>
            </a:pPr>
            <a:endParaRPr sz="2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gac40e15c15_7_141"/>
          <p:cNvPicPr preferRelativeResize="0"/>
          <p:nvPr/>
        </p:nvPicPr>
        <p:blipFill rotWithShape="1">
          <a:blip r:embed="rId3">
            <a:alphaModFix/>
          </a:blip>
          <a:srcRect/>
          <a:stretch/>
        </p:blipFill>
        <p:spPr>
          <a:xfrm>
            <a:off x="7068502" y="186609"/>
            <a:ext cx="2055509" cy="1127547"/>
          </a:xfrm>
          <a:prstGeom prst="rect">
            <a:avLst/>
          </a:prstGeom>
          <a:noFill/>
          <a:ln>
            <a:noFill/>
          </a:ln>
        </p:spPr>
      </p:pic>
      <p:sp>
        <p:nvSpPr>
          <p:cNvPr id="317" name="Google Shape;317;gac40e15c15_7_1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a:t>www.iap2bc.ca</a:t>
            </a:r>
            <a:endParaRPr/>
          </a:p>
        </p:txBody>
      </p:sp>
      <p:sp>
        <p:nvSpPr>
          <p:cNvPr id="318" name="Google Shape;318;gac40e15c15_7_141"/>
          <p:cNvSpPr txBox="1"/>
          <p:nvPr/>
        </p:nvSpPr>
        <p:spPr>
          <a:xfrm>
            <a:off x="736600" y="1085850"/>
            <a:ext cx="7194550"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11D65"/>
              </a:buClr>
              <a:buSzPts val="2400"/>
              <a:buFont typeface="Arial"/>
              <a:buNone/>
            </a:pPr>
            <a:r>
              <a:rPr lang="en-US" sz="2400" b="1" dirty="0">
                <a:solidFill>
                  <a:srgbClr val="211D65"/>
                </a:solidFill>
              </a:rPr>
              <a:t>Other Business</a:t>
            </a:r>
          </a:p>
          <a:p>
            <a:pPr marL="0" marR="0" lvl="0" indent="0" algn="l" rtl="0">
              <a:lnSpc>
                <a:spcPct val="100000"/>
              </a:lnSpc>
              <a:spcBef>
                <a:spcPts val="0"/>
              </a:spcBef>
              <a:spcAft>
                <a:spcPts val="0"/>
              </a:spcAft>
              <a:buClr>
                <a:srgbClr val="211D65"/>
              </a:buClr>
              <a:buSzPts val="2400"/>
              <a:buFont typeface="Arial"/>
              <a:buNone/>
            </a:pPr>
            <a:endParaRPr lang="en-US" sz="2400" b="1" dirty="0">
              <a:solidFill>
                <a:srgbClr val="211D65"/>
              </a:solidFill>
            </a:endParaRPr>
          </a:p>
          <a:p>
            <a:pPr marL="0" marR="0" lvl="0" indent="0" algn="l" rtl="0">
              <a:lnSpc>
                <a:spcPct val="100000"/>
              </a:lnSpc>
              <a:spcBef>
                <a:spcPts val="0"/>
              </a:spcBef>
              <a:spcAft>
                <a:spcPts val="0"/>
              </a:spcAft>
              <a:buClr>
                <a:srgbClr val="211D65"/>
              </a:buClr>
              <a:buSzPts val="2400"/>
              <a:buFont typeface="Arial"/>
              <a:buNone/>
            </a:pPr>
            <a:r>
              <a:rPr lang="en-US" sz="2400" b="1" dirty="0">
                <a:solidFill>
                  <a:srgbClr val="211D65"/>
                </a:solidFill>
              </a:rPr>
              <a:t>Thank you! </a:t>
            </a:r>
          </a:p>
          <a:p>
            <a:pPr marL="0" marR="0" lvl="0" indent="0" algn="l" rtl="0">
              <a:lnSpc>
                <a:spcPct val="100000"/>
              </a:lnSpc>
              <a:spcBef>
                <a:spcPts val="0"/>
              </a:spcBef>
              <a:spcAft>
                <a:spcPts val="0"/>
              </a:spcAft>
              <a:buClr>
                <a:srgbClr val="211D65"/>
              </a:buClr>
              <a:buSzPts val="2400"/>
              <a:buFont typeface="Arial"/>
              <a:buNone/>
            </a:pPr>
            <a:endParaRPr lang="en-US" sz="2000" dirty="0">
              <a:solidFill>
                <a:srgbClr val="211D65"/>
              </a:solidFill>
            </a:endParaRPr>
          </a:p>
          <a:p>
            <a:pPr marL="0" marR="0" lvl="0" indent="0" algn="l" rtl="0">
              <a:lnSpc>
                <a:spcPct val="100000"/>
              </a:lnSpc>
              <a:spcBef>
                <a:spcPts val="0"/>
              </a:spcBef>
              <a:spcAft>
                <a:spcPts val="0"/>
              </a:spcAft>
              <a:buClr>
                <a:srgbClr val="211D65"/>
              </a:buClr>
              <a:buSzPts val="2400"/>
              <a:buFont typeface="Arial"/>
              <a:buNone/>
            </a:pPr>
            <a:r>
              <a:rPr lang="en-US" sz="2000" dirty="0">
                <a:solidFill>
                  <a:srgbClr val="211D65"/>
                </a:solidFill>
              </a:rPr>
              <a:t>To Anthea Brown for her amazing support as Nominations Chair </a:t>
            </a:r>
            <a:endParaRPr sz="2000" dirty="0">
              <a:solidFill>
                <a:srgbClr val="211D65"/>
              </a:solidFill>
            </a:endParaRPr>
          </a:p>
          <a:p>
            <a:pPr marL="0" marR="0" lvl="0" indent="0" algn="l" rtl="0">
              <a:lnSpc>
                <a:spcPct val="100000"/>
              </a:lnSpc>
              <a:spcBef>
                <a:spcPts val="0"/>
              </a:spcBef>
              <a:spcAft>
                <a:spcPts val="0"/>
              </a:spcAft>
              <a:buClr>
                <a:srgbClr val="211D65"/>
              </a:buClr>
              <a:buSzPts val="2400"/>
              <a:buFont typeface="Arial"/>
              <a:buNone/>
            </a:pPr>
            <a:endParaRPr sz="2400" b="1" dirty="0">
              <a:solidFill>
                <a:srgbClr val="211D65"/>
              </a:solidFill>
            </a:endParaRPr>
          </a:p>
          <a:p>
            <a:pPr marL="0" marR="0" lvl="0" indent="0" algn="l" rtl="0">
              <a:lnSpc>
                <a:spcPct val="100000"/>
              </a:lnSpc>
              <a:spcBef>
                <a:spcPts val="0"/>
              </a:spcBef>
              <a:spcAft>
                <a:spcPts val="0"/>
              </a:spcAft>
              <a:buClr>
                <a:srgbClr val="211D65"/>
              </a:buClr>
              <a:buSzPts val="2400"/>
              <a:buFont typeface="Arial"/>
              <a:buNone/>
            </a:pPr>
            <a:r>
              <a:rPr lang="en-US" sz="2400" b="1" i="0" u="none" strike="noStrike" cap="none" dirty="0">
                <a:solidFill>
                  <a:srgbClr val="211D65"/>
                </a:solidFill>
                <a:latin typeface="Arial"/>
                <a:ea typeface="Arial"/>
                <a:cs typeface="Arial"/>
                <a:sym typeface="Arial"/>
              </a:rPr>
              <a:t>Meeting Closes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ac40e15c15_7_14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endParaRPr/>
          </a:p>
        </p:txBody>
      </p:sp>
      <p:sp>
        <p:nvSpPr>
          <p:cNvPr id="324" name="Google Shape;324;gac40e15c15_7_14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888888"/>
              </a:buClr>
              <a:buSzPts val="3200"/>
              <a:buFont typeface="Arial"/>
              <a:buNone/>
            </a:pPr>
            <a:endParaRPr/>
          </a:p>
        </p:txBody>
      </p:sp>
      <p:sp>
        <p:nvSpPr>
          <p:cNvPr id="325" name="Google Shape;325;gac40e15c15_7_148"/>
          <p:cNvSpPr txBox="1"/>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0" i="0" u="none" strike="noStrike" cap="none">
                <a:solidFill>
                  <a:schemeClr val="dk1"/>
                </a:solidFill>
                <a:latin typeface="Calibri"/>
                <a:ea typeface="Calibri"/>
                <a:cs typeface="Calibri"/>
                <a:sym typeface="Calibri"/>
              </a:rPr>
              <a:t>Click to edit Master title style</a:t>
            </a:r>
            <a:endParaRPr sz="4400" b="0" i="0" u="none" strike="noStrike" cap="none">
              <a:solidFill>
                <a:schemeClr val="dk1"/>
              </a:solidFill>
              <a:latin typeface="Calibri"/>
              <a:ea typeface="Calibri"/>
              <a:cs typeface="Calibri"/>
              <a:sym typeface="Calibri"/>
            </a:endParaRPr>
          </a:p>
        </p:txBody>
      </p:sp>
      <p:sp>
        <p:nvSpPr>
          <p:cNvPr id="326" name="Google Shape;326;gac40e15c15_7_148"/>
          <p:cNvSpPr txBo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898989"/>
              </a:buClr>
              <a:buSzPts val="3200"/>
              <a:buFont typeface="Arial"/>
              <a:buNone/>
            </a:pPr>
            <a:r>
              <a:rPr lang="en-US" sz="3200" b="0" i="0" u="none" strike="noStrike" cap="none">
                <a:solidFill>
                  <a:srgbClr val="898989"/>
                </a:solidFill>
                <a:latin typeface="Calibri"/>
                <a:ea typeface="Calibri"/>
                <a:cs typeface="Calibri"/>
                <a:sym typeface="Calibri"/>
              </a:rPr>
              <a:t>Click to edit Master text styles</a:t>
            </a:r>
            <a:endParaRPr sz="1400" b="0" i="0" u="none" strike="noStrike" cap="none">
              <a:solidFill>
                <a:srgbClr val="000000"/>
              </a:solidFill>
              <a:latin typeface="Arial"/>
              <a:ea typeface="Arial"/>
              <a:cs typeface="Arial"/>
              <a:sym typeface="Arial"/>
            </a:endParaRPr>
          </a:p>
          <a:p>
            <a:pPr marL="457200" marR="0" lvl="1" indent="0" algn="ctr" rtl="0">
              <a:lnSpc>
                <a:spcPct val="100000"/>
              </a:lnSpc>
              <a:spcBef>
                <a:spcPts val="560"/>
              </a:spcBef>
              <a:spcAft>
                <a:spcPts val="0"/>
              </a:spcAft>
              <a:buClr>
                <a:srgbClr val="898989"/>
              </a:buClr>
              <a:buSzPts val="2800"/>
              <a:buFont typeface="Arial"/>
              <a:buNone/>
            </a:pPr>
            <a:r>
              <a:rPr lang="en-US" sz="2800" b="0" i="0" u="none" strike="noStrike" cap="none">
                <a:solidFill>
                  <a:srgbClr val="898989"/>
                </a:solidFill>
                <a:latin typeface="Calibri"/>
                <a:ea typeface="Calibri"/>
                <a:cs typeface="Calibri"/>
                <a:sym typeface="Calibri"/>
              </a:rPr>
              <a:t>Second level</a:t>
            </a:r>
            <a:endParaRPr sz="1400" b="0" i="0" u="none" strike="noStrike" cap="none">
              <a:solidFill>
                <a:srgbClr val="000000"/>
              </a:solidFill>
              <a:latin typeface="Arial"/>
              <a:ea typeface="Arial"/>
              <a:cs typeface="Arial"/>
              <a:sym typeface="Arial"/>
            </a:endParaRPr>
          </a:p>
          <a:p>
            <a:pPr marL="914400" marR="0" lvl="2" indent="0" algn="ctr" rtl="0">
              <a:lnSpc>
                <a:spcPct val="100000"/>
              </a:lnSpc>
              <a:spcBef>
                <a:spcPts val="480"/>
              </a:spcBef>
              <a:spcAft>
                <a:spcPts val="0"/>
              </a:spcAft>
              <a:buClr>
                <a:srgbClr val="898989"/>
              </a:buClr>
              <a:buSzPts val="2400"/>
              <a:buFont typeface="Arial"/>
              <a:buNone/>
            </a:pPr>
            <a:r>
              <a:rPr lang="en-US" sz="2400" b="0" i="0" u="none" strike="noStrike" cap="none">
                <a:solidFill>
                  <a:srgbClr val="898989"/>
                </a:solidFill>
                <a:latin typeface="Calibri"/>
                <a:ea typeface="Calibri"/>
                <a:cs typeface="Calibri"/>
                <a:sym typeface="Calibri"/>
              </a:rPr>
              <a:t>Third level</a:t>
            </a:r>
            <a:endParaRPr sz="1400" b="0" i="0" u="none" strike="noStrike" cap="none">
              <a:solidFill>
                <a:srgbClr val="000000"/>
              </a:solidFill>
              <a:latin typeface="Arial"/>
              <a:ea typeface="Arial"/>
              <a:cs typeface="Arial"/>
              <a:sym typeface="Arial"/>
            </a:endParaRPr>
          </a:p>
          <a:p>
            <a:pPr marL="1371600" marR="0" lvl="3" indent="0" algn="ctr" rtl="0">
              <a:lnSpc>
                <a:spcPct val="100000"/>
              </a:lnSpc>
              <a:spcBef>
                <a:spcPts val="400"/>
              </a:spcBef>
              <a:spcAft>
                <a:spcPts val="0"/>
              </a:spcAft>
              <a:buClr>
                <a:srgbClr val="898989"/>
              </a:buClr>
              <a:buSzPts val="2000"/>
              <a:buFont typeface="Arial"/>
              <a:buNone/>
            </a:pPr>
            <a:r>
              <a:rPr lang="en-US" sz="2000" b="0" i="0" u="none" strike="noStrike" cap="none">
                <a:solidFill>
                  <a:srgbClr val="898989"/>
                </a:solidFill>
                <a:latin typeface="Calibri"/>
                <a:ea typeface="Calibri"/>
                <a:cs typeface="Calibri"/>
                <a:sym typeface="Calibri"/>
              </a:rPr>
              <a:t>Fourth level</a:t>
            </a:r>
            <a:endParaRPr sz="1400" b="0" i="0" u="none" strike="noStrike" cap="none">
              <a:solidFill>
                <a:srgbClr val="000000"/>
              </a:solidFill>
              <a:latin typeface="Arial"/>
              <a:ea typeface="Arial"/>
              <a:cs typeface="Arial"/>
              <a:sym typeface="Arial"/>
            </a:endParaRPr>
          </a:p>
          <a:p>
            <a:pPr marL="1828800" marR="0" lvl="4" indent="0" algn="ctr" rtl="0">
              <a:lnSpc>
                <a:spcPct val="100000"/>
              </a:lnSpc>
              <a:spcBef>
                <a:spcPts val="400"/>
              </a:spcBef>
              <a:spcAft>
                <a:spcPts val="0"/>
              </a:spcAft>
              <a:buClr>
                <a:srgbClr val="898989"/>
              </a:buClr>
              <a:buSzPts val="2000"/>
              <a:buFont typeface="Arial"/>
              <a:buNone/>
            </a:pPr>
            <a:r>
              <a:rPr lang="en-US" sz="2000" b="0" i="0" u="none" strike="noStrike" cap="none">
                <a:solidFill>
                  <a:srgbClr val="898989"/>
                </a:solidFill>
                <a:latin typeface="Calibri"/>
                <a:ea typeface="Calibri"/>
                <a:cs typeface="Calibri"/>
                <a:sym typeface="Calibri"/>
              </a:rPr>
              <a:t>Fifth level</a:t>
            </a:r>
            <a:endParaRPr sz="2000" b="0" i="0" u="none" strike="noStrike" cap="none">
              <a:solidFill>
                <a:srgbClr val="898989"/>
              </a:solidFill>
              <a:latin typeface="Calibri"/>
              <a:ea typeface="Calibri"/>
              <a:cs typeface="Calibri"/>
              <a:sym typeface="Calibri"/>
            </a:endParaRPr>
          </a:p>
        </p:txBody>
      </p:sp>
      <p:pic>
        <p:nvPicPr>
          <p:cNvPr id="327" name="Google Shape;327;gac40e15c15_7_148" descr="map.jpg"/>
          <p:cNvPicPr preferRelativeResize="0"/>
          <p:nvPr/>
        </p:nvPicPr>
        <p:blipFill rotWithShape="1">
          <a:blip r:embed="rId3">
            <a:alphaModFix/>
          </a:blip>
          <a:srcRect/>
          <a:stretch/>
        </p:blipFill>
        <p:spPr>
          <a:xfrm>
            <a:off x="0" y="138113"/>
            <a:ext cx="9144000" cy="6175375"/>
          </a:xfrm>
          <a:prstGeom prst="rect">
            <a:avLst/>
          </a:prstGeom>
          <a:noFill/>
          <a:ln>
            <a:noFill/>
          </a:ln>
        </p:spPr>
      </p:pic>
      <p:sp>
        <p:nvSpPr>
          <p:cNvPr id="328" name="Google Shape;328;gac40e15c15_7_148"/>
          <p:cNvSpPr txBox="1"/>
          <p:nvPr/>
        </p:nvSpPr>
        <p:spPr>
          <a:xfrm>
            <a:off x="4502150" y="2759075"/>
            <a:ext cx="3335338" cy="1938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6217C"/>
              </a:buClr>
              <a:buSzPts val="3600"/>
              <a:buFont typeface="Arial"/>
              <a:buNone/>
            </a:pPr>
            <a:r>
              <a:rPr lang="en-US" sz="3600" b="1" i="0" u="none" strike="noStrike" cap="none">
                <a:solidFill>
                  <a:srgbClr val="26217C"/>
                </a:solidFill>
                <a:latin typeface="Helvetica Neue"/>
                <a:ea typeface="Helvetica Neue"/>
                <a:cs typeface="Helvetica Neue"/>
                <a:sym typeface="Helvetica Neue"/>
              </a:rPr>
              <a:t>THANK YOU!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Open Sans ExtraBold"/>
              <a:ea typeface="Open Sans ExtraBold"/>
              <a:cs typeface="Open Sans ExtraBold"/>
              <a:sym typeface="Open Sans ExtraBold"/>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Open Sans ExtraBold"/>
              <a:ea typeface="Open Sans ExtraBold"/>
              <a:cs typeface="Open Sans ExtraBold"/>
              <a:sym typeface="Open Sans ExtraBold"/>
            </a:endParaRPr>
          </a:p>
          <a:p>
            <a:pPr marL="0" marR="0" lvl="0" indent="0" algn="l" rtl="0">
              <a:lnSpc>
                <a:spcPct val="100000"/>
              </a:lnSpc>
              <a:spcBef>
                <a:spcPts val="0"/>
              </a:spcBef>
              <a:spcAft>
                <a:spcPts val="0"/>
              </a:spcAft>
              <a:buClr>
                <a:schemeClr val="dk1"/>
              </a:buClr>
              <a:buSzPts val="1600"/>
              <a:buFont typeface="Arial"/>
              <a:buNone/>
            </a:pPr>
            <a:endParaRPr sz="1600" b="1" i="0" u="none" strike="noStrike" cap="none">
              <a:solidFill>
                <a:srgbClr val="26217C"/>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600"/>
              <a:buFont typeface="Arial"/>
              <a:buNone/>
            </a:pPr>
            <a:endParaRPr sz="1600" b="1" i="1" u="none" strike="noStrike" cap="none">
              <a:solidFill>
                <a:srgbClr val="26217C"/>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600"/>
              <a:buFont typeface="Arial"/>
              <a:buNone/>
            </a:pPr>
            <a:endParaRPr sz="1600" b="1" i="0" u="none" strike="noStrike" cap="none">
              <a:solidFill>
                <a:srgbClr val="26217C"/>
              </a:solidFill>
              <a:latin typeface="Helvetica Neue"/>
              <a:ea typeface="Helvetica Neue"/>
              <a:cs typeface="Helvetica Neue"/>
              <a:sym typeface="Helvetica Neue"/>
            </a:endParaRPr>
          </a:p>
        </p:txBody>
      </p:sp>
      <p:cxnSp>
        <p:nvCxnSpPr>
          <p:cNvPr id="329" name="Google Shape;329;gac40e15c15_7_148"/>
          <p:cNvCxnSpPr/>
          <p:nvPr/>
        </p:nvCxnSpPr>
        <p:spPr>
          <a:xfrm>
            <a:off x="3876675" y="2130425"/>
            <a:ext cx="0" cy="2079625"/>
          </a:xfrm>
          <a:prstGeom prst="straightConnector1">
            <a:avLst/>
          </a:prstGeom>
          <a:noFill/>
          <a:ln w="25400" cap="flat" cmpd="sng">
            <a:solidFill>
              <a:srgbClr val="D63F20"/>
            </a:solidFill>
            <a:prstDash val="solid"/>
            <a:round/>
            <a:headEnd type="none" w="sm" len="sm"/>
            <a:tailEnd type="none" w="sm" len="sm"/>
          </a:ln>
        </p:spPr>
      </p:cxnSp>
      <p:pic>
        <p:nvPicPr>
          <p:cNvPr id="330" name="Google Shape;330;gac40e15c15_7_148"/>
          <p:cNvPicPr preferRelativeResize="0"/>
          <p:nvPr/>
        </p:nvPicPr>
        <p:blipFill rotWithShape="1">
          <a:blip r:embed="rId4">
            <a:alphaModFix/>
          </a:blip>
          <a:srcRect/>
          <a:stretch/>
        </p:blipFill>
        <p:spPr>
          <a:xfrm>
            <a:off x="461896" y="2244571"/>
            <a:ext cx="3583053" cy="19654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gac40e15c15_7_41"/>
          <p:cNvPicPr preferRelativeResize="0"/>
          <p:nvPr/>
        </p:nvPicPr>
        <p:blipFill rotWithShape="1">
          <a:blip r:embed="rId3">
            <a:alphaModFix/>
          </a:blip>
          <a:srcRect/>
          <a:stretch/>
        </p:blipFill>
        <p:spPr>
          <a:xfrm>
            <a:off x="7068502" y="186609"/>
            <a:ext cx="2055509" cy="1127547"/>
          </a:xfrm>
          <a:prstGeom prst="rect">
            <a:avLst/>
          </a:prstGeom>
          <a:noFill/>
          <a:ln>
            <a:noFill/>
          </a:ln>
        </p:spPr>
      </p:pic>
      <p:sp>
        <p:nvSpPr>
          <p:cNvPr id="194" name="Google Shape;194;gac40e15c15_7_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dirty="0"/>
              <a:t>www.iap2bc.ca</a:t>
            </a:r>
            <a:endParaRPr dirty="0"/>
          </a:p>
        </p:txBody>
      </p:sp>
      <p:sp>
        <p:nvSpPr>
          <p:cNvPr id="195" name="Google Shape;195;gac40e15c15_7_41"/>
          <p:cNvSpPr txBox="1"/>
          <p:nvPr/>
        </p:nvSpPr>
        <p:spPr>
          <a:xfrm>
            <a:off x="736600" y="1009650"/>
            <a:ext cx="7194550" cy="526605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11D65"/>
              </a:buClr>
              <a:buSzPts val="2400"/>
              <a:buFont typeface="Arial"/>
              <a:buNone/>
            </a:pPr>
            <a:r>
              <a:rPr lang="en-US" sz="2400" b="1" i="0" u="none" strike="noStrike" cap="none" dirty="0">
                <a:solidFill>
                  <a:srgbClr val="211D65"/>
                </a:solidFill>
                <a:latin typeface="Arial"/>
                <a:ea typeface="Arial"/>
                <a:cs typeface="Arial"/>
                <a:sym typeface="Arial"/>
              </a:rPr>
              <a:t>Adoption of the Rule of Order</a:t>
            </a:r>
            <a:endParaRPr sz="14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705471"/>
              </a:buClr>
              <a:buSzPts val="2000"/>
              <a:buFont typeface="Arial"/>
              <a:buNone/>
            </a:pPr>
            <a:r>
              <a:rPr lang="en-US" sz="2000" b="1" i="0" u="none" strike="noStrike" cap="none" dirty="0">
                <a:solidFill>
                  <a:srgbClr val="705471"/>
                </a:solidFill>
                <a:latin typeface="Arial"/>
                <a:ea typeface="Arial"/>
                <a:cs typeface="Arial"/>
                <a:sym typeface="Arial"/>
              </a:rPr>
              <a:t>Proposed Rules of Order</a:t>
            </a:r>
            <a:endParaRPr sz="14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2400"/>
              <a:buFont typeface="Arial"/>
              <a:buNone/>
            </a:pPr>
            <a:endParaRPr sz="2400" b="1" i="0" u="none" strike="noStrike" cap="none" dirty="0">
              <a:solidFill>
                <a:srgbClr val="70547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2200"/>
              <a:buFont typeface="Arial"/>
              <a:buNone/>
            </a:pPr>
            <a:r>
              <a:rPr lang="en-US" sz="2200" b="0" i="0" u="none" strike="noStrike" cap="none" dirty="0">
                <a:solidFill>
                  <a:schemeClr val="dk1"/>
                </a:solidFill>
                <a:latin typeface="Arial"/>
                <a:ea typeface="Arial"/>
                <a:cs typeface="Arial"/>
                <a:sym typeface="Arial"/>
              </a:rPr>
              <a:t>6. In the case of an equality of votes at a general meeting, the Chair does not have a casting or second vote in addition to the vote which the Chair is entitled to as a member, and the resolution is defeated (clause 6.6.1).</a:t>
            </a:r>
            <a:endParaRPr sz="14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2200"/>
              <a:buFont typeface="Arial"/>
              <a:buNone/>
            </a:pPr>
            <a:r>
              <a:rPr lang="en-US" sz="2200" b="0" i="0" u="none" strike="noStrike" cap="none" dirty="0">
                <a:solidFill>
                  <a:schemeClr val="dk1"/>
                </a:solidFill>
                <a:latin typeface="Arial"/>
                <a:ea typeface="Arial"/>
                <a:cs typeface="Arial"/>
                <a:sym typeface="Arial"/>
              </a:rPr>
              <a:t>7. An ordinary resolution is a resolution that comes from the floor of the meeting, for which no previous notice to the members has been given, and which is approved by a simple majority of the members in attendance who are eligible to vote </a:t>
            </a:r>
            <a:r>
              <a:rPr lang="en-US" sz="2200" b="0" i="0" u="none" strike="noStrike" cap="none" dirty="0">
                <a:highlight>
                  <a:schemeClr val="lt1"/>
                </a:highlight>
                <a:latin typeface="Arial"/>
                <a:ea typeface="Arial"/>
                <a:cs typeface="Arial"/>
                <a:sym typeface="Arial"/>
              </a:rPr>
              <a:t>(clause 1.1.x).</a:t>
            </a:r>
            <a:endParaRPr sz="1400" b="0" i="0" u="none" strike="noStrike" cap="none" dirty="0">
              <a:highlight>
                <a:schemeClr val="lt1"/>
              </a:highlight>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gac40e15c15_7_48"/>
          <p:cNvPicPr preferRelativeResize="0"/>
          <p:nvPr/>
        </p:nvPicPr>
        <p:blipFill rotWithShape="1">
          <a:blip r:embed="rId3">
            <a:alphaModFix/>
          </a:blip>
          <a:srcRect/>
          <a:stretch/>
        </p:blipFill>
        <p:spPr>
          <a:xfrm>
            <a:off x="7068502" y="186609"/>
            <a:ext cx="2055509" cy="1127547"/>
          </a:xfrm>
          <a:prstGeom prst="rect">
            <a:avLst/>
          </a:prstGeom>
          <a:noFill/>
          <a:ln>
            <a:noFill/>
          </a:ln>
        </p:spPr>
      </p:pic>
      <p:sp>
        <p:nvSpPr>
          <p:cNvPr id="202" name="Google Shape;202;gac40e15c15_7_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dirty="0"/>
              <a:t>www.iap2bc.ca</a:t>
            </a:r>
            <a:endParaRPr dirty="0"/>
          </a:p>
        </p:txBody>
      </p:sp>
      <p:sp>
        <p:nvSpPr>
          <p:cNvPr id="203" name="Google Shape;203;gac40e15c15_7_48"/>
          <p:cNvSpPr txBox="1"/>
          <p:nvPr/>
        </p:nvSpPr>
        <p:spPr>
          <a:xfrm>
            <a:off x="736600" y="1085850"/>
            <a:ext cx="7194550" cy="47443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11D65"/>
              </a:buClr>
              <a:buSzPts val="2400"/>
              <a:buFont typeface="Arial"/>
              <a:buNone/>
            </a:pPr>
            <a:r>
              <a:rPr lang="en-US" sz="2400" b="1" i="0" u="none" strike="noStrike" cap="none" dirty="0">
                <a:solidFill>
                  <a:srgbClr val="211D65"/>
                </a:solidFill>
                <a:latin typeface="Arial"/>
                <a:ea typeface="Arial"/>
                <a:cs typeface="Arial"/>
                <a:sym typeface="Arial"/>
              </a:rPr>
              <a:t>Adoption of the Rule of Order</a:t>
            </a:r>
            <a:endParaRPr sz="14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705471"/>
              </a:buClr>
              <a:buSzPts val="2000"/>
              <a:buFont typeface="Arial"/>
              <a:buNone/>
            </a:pPr>
            <a:r>
              <a:rPr lang="en-US" sz="2000" b="1" i="0" u="none" strike="noStrike" cap="none" dirty="0">
                <a:solidFill>
                  <a:srgbClr val="705471"/>
                </a:solidFill>
                <a:latin typeface="Arial"/>
                <a:ea typeface="Arial"/>
                <a:cs typeface="Arial"/>
                <a:sym typeface="Arial"/>
              </a:rPr>
              <a:t>Proposed Rules of Order</a:t>
            </a:r>
            <a:endParaRPr sz="14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2400"/>
              <a:buFont typeface="Arial"/>
              <a:buNone/>
            </a:pPr>
            <a:endParaRPr sz="2400" b="1" i="0" u="none" strike="noStrike" cap="none" dirty="0">
              <a:solidFill>
                <a:srgbClr val="70547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2200"/>
              <a:buFont typeface="Arial"/>
              <a:buNone/>
            </a:pPr>
            <a:r>
              <a:rPr lang="en-US" sz="2200" b="0" i="0" u="none" strike="noStrike" cap="none" dirty="0">
                <a:solidFill>
                  <a:schemeClr val="dk1"/>
                </a:solidFill>
                <a:latin typeface="Arial"/>
                <a:ea typeface="Arial"/>
                <a:cs typeface="Arial"/>
                <a:sym typeface="Arial"/>
              </a:rPr>
              <a:t>8. An ordinary resolution at a general meeting will be decided by a majority of votes, except where otherwise required (clause 6.7.2).</a:t>
            </a:r>
            <a:endParaRPr sz="14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US" sz="2200" b="0" i="0" u="none" strike="noStrike" cap="none" dirty="0">
                <a:solidFill>
                  <a:schemeClr val="dk1"/>
                </a:solidFill>
                <a:latin typeface="Arial"/>
                <a:ea typeface="Arial"/>
                <a:cs typeface="Arial"/>
                <a:sym typeface="Arial"/>
              </a:rPr>
              <a:t>9. Voting is by a show of hands which is done through polling or via the ‘Raise-Hand’ function.</a:t>
            </a:r>
            <a:endParaRPr sz="14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US" sz="2200" b="0" i="0" u="none" strike="noStrike" cap="none" dirty="0">
                <a:solidFill>
                  <a:schemeClr val="dk1"/>
                </a:solidFill>
                <a:latin typeface="Arial"/>
                <a:ea typeface="Arial"/>
                <a:cs typeface="Arial"/>
                <a:sym typeface="Arial"/>
              </a:rPr>
              <a:t>10. A resolution must be seconded through the ‘thumb-up’ function before it can be debated (clause 6.6.2). The name of the mover and seconder do not have to be recorded in the minutes.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gac40e15c15_7_55"/>
          <p:cNvPicPr preferRelativeResize="0"/>
          <p:nvPr/>
        </p:nvPicPr>
        <p:blipFill rotWithShape="1">
          <a:blip r:embed="rId3">
            <a:alphaModFix/>
          </a:blip>
          <a:srcRect/>
          <a:stretch/>
        </p:blipFill>
        <p:spPr>
          <a:xfrm>
            <a:off x="7068502" y="186609"/>
            <a:ext cx="2055509" cy="1127547"/>
          </a:xfrm>
          <a:prstGeom prst="rect">
            <a:avLst/>
          </a:prstGeom>
          <a:noFill/>
          <a:ln>
            <a:noFill/>
          </a:ln>
        </p:spPr>
      </p:pic>
      <p:sp>
        <p:nvSpPr>
          <p:cNvPr id="210" name="Google Shape;210;gac40e15c15_7_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dirty="0"/>
              <a:t>www.iap2bc.ca</a:t>
            </a:r>
            <a:endParaRPr dirty="0"/>
          </a:p>
        </p:txBody>
      </p:sp>
      <p:sp>
        <p:nvSpPr>
          <p:cNvPr id="211" name="Google Shape;211;gac40e15c15_7_55"/>
          <p:cNvSpPr txBox="1"/>
          <p:nvPr/>
        </p:nvSpPr>
        <p:spPr>
          <a:xfrm>
            <a:off x="736600" y="979170"/>
            <a:ext cx="7194550" cy="396566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11D65"/>
              </a:buClr>
              <a:buSzPts val="2400"/>
              <a:buFont typeface="Arial"/>
              <a:buNone/>
            </a:pPr>
            <a:r>
              <a:rPr lang="en-US" sz="2400" b="1" i="0" u="none" strike="noStrike" cap="none" dirty="0">
                <a:solidFill>
                  <a:srgbClr val="211D65"/>
                </a:solidFill>
                <a:latin typeface="Arial"/>
                <a:ea typeface="Arial"/>
                <a:cs typeface="Arial"/>
                <a:sym typeface="Arial"/>
              </a:rPr>
              <a:t>Adoption of the Rule of Order</a:t>
            </a:r>
            <a:endParaRPr sz="14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705471"/>
              </a:buClr>
              <a:buSzPts val="2000"/>
              <a:buFont typeface="Arial"/>
              <a:buNone/>
            </a:pPr>
            <a:r>
              <a:rPr lang="en-US" sz="2000" b="1" i="0" u="none" strike="noStrike" cap="none" dirty="0">
                <a:solidFill>
                  <a:srgbClr val="705471"/>
                </a:solidFill>
                <a:latin typeface="Arial"/>
                <a:ea typeface="Arial"/>
                <a:cs typeface="Arial"/>
                <a:sym typeface="Arial"/>
              </a:rPr>
              <a:t>Proposed Rules of Order</a:t>
            </a:r>
            <a:endParaRPr sz="14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2400"/>
              <a:buFont typeface="Arial"/>
              <a:buNone/>
            </a:pPr>
            <a:endParaRPr sz="2400" b="1" i="0" u="none" strike="noStrike" cap="none" dirty="0">
              <a:solidFill>
                <a:srgbClr val="70547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2200"/>
              <a:buFont typeface="Arial"/>
              <a:buNone/>
            </a:pPr>
            <a:r>
              <a:rPr lang="en-US" sz="2200" b="0" i="0" u="none" strike="noStrike" cap="none" dirty="0">
                <a:solidFill>
                  <a:schemeClr val="dk1"/>
                </a:solidFill>
                <a:latin typeface="Arial"/>
                <a:ea typeface="Arial"/>
                <a:cs typeface="Arial"/>
                <a:sym typeface="Arial"/>
              </a:rPr>
              <a:t>11. Debate on a resolution may be closed by general consent of the members as determined by the Chair, or by a resolution to close debate.  Such a motion is not debatable, and must be approved by a 2/3 majority.</a:t>
            </a:r>
            <a:endParaRPr sz="14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US" sz="2200" b="0" i="0" u="none" strike="noStrike" cap="none" dirty="0">
                <a:solidFill>
                  <a:schemeClr val="dk1"/>
                </a:solidFill>
                <a:latin typeface="Arial"/>
                <a:ea typeface="Arial"/>
                <a:cs typeface="Arial"/>
                <a:sym typeface="Arial"/>
              </a:rPr>
              <a:t>12. Those wishing to speak should hold up a hand through the ‘Raise-Hand’ function, wait to be acknowledged by the Chair.</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ac40e15c15_7_62"/>
          <p:cNvPicPr preferRelativeResize="0"/>
          <p:nvPr/>
        </p:nvPicPr>
        <p:blipFill rotWithShape="1">
          <a:blip r:embed="rId3">
            <a:alphaModFix/>
          </a:blip>
          <a:srcRect/>
          <a:stretch/>
        </p:blipFill>
        <p:spPr>
          <a:xfrm>
            <a:off x="7068502" y="186609"/>
            <a:ext cx="2055509" cy="1127547"/>
          </a:xfrm>
          <a:prstGeom prst="rect">
            <a:avLst/>
          </a:prstGeom>
          <a:noFill/>
          <a:ln>
            <a:noFill/>
          </a:ln>
        </p:spPr>
      </p:pic>
      <p:sp>
        <p:nvSpPr>
          <p:cNvPr id="218" name="Google Shape;218;gac40e15c15_7_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dirty="0"/>
              <a:t>www.iap2bc.ca</a:t>
            </a:r>
            <a:endParaRPr dirty="0"/>
          </a:p>
        </p:txBody>
      </p:sp>
      <p:sp>
        <p:nvSpPr>
          <p:cNvPr id="219" name="Google Shape;219;gac40e15c15_7_62"/>
          <p:cNvSpPr txBox="1"/>
          <p:nvPr/>
        </p:nvSpPr>
        <p:spPr>
          <a:xfrm>
            <a:off x="736600" y="1055370"/>
            <a:ext cx="7194550" cy="559687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11D65"/>
              </a:buClr>
              <a:buSzPts val="2400"/>
              <a:buFont typeface="Arial"/>
              <a:buNone/>
            </a:pPr>
            <a:r>
              <a:rPr lang="en-US" sz="2400" b="1" i="0" u="none" strike="noStrike" cap="none" dirty="0">
                <a:solidFill>
                  <a:srgbClr val="211D65"/>
                </a:solidFill>
                <a:latin typeface="Arial"/>
                <a:ea typeface="Arial"/>
                <a:cs typeface="Arial"/>
                <a:sym typeface="Arial"/>
              </a:rPr>
              <a:t>Adoption of the Rule of Order</a:t>
            </a:r>
            <a:endParaRPr sz="14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705471"/>
              </a:buClr>
              <a:buSzPts val="2000"/>
              <a:buFont typeface="Arial"/>
              <a:buNone/>
            </a:pPr>
            <a:r>
              <a:rPr lang="en-US" sz="2000" b="1" i="0" u="none" strike="noStrike" cap="none" dirty="0">
                <a:solidFill>
                  <a:srgbClr val="705471"/>
                </a:solidFill>
                <a:latin typeface="Arial"/>
                <a:ea typeface="Arial"/>
                <a:cs typeface="Arial"/>
                <a:sym typeface="Arial"/>
              </a:rPr>
              <a:t>Proposed Rules of Order</a:t>
            </a:r>
            <a:endParaRPr sz="14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2400"/>
              <a:buFont typeface="Arial"/>
              <a:buNone/>
            </a:pPr>
            <a:endParaRPr sz="2400" b="1" i="0" u="none" strike="noStrike" cap="none" dirty="0">
              <a:solidFill>
                <a:srgbClr val="705471"/>
              </a:solidFill>
              <a:latin typeface="Arial"/>
              <a:ea typeface="Arial"/>
              <a:cs typeface="Arial"/>
              <a:sym typeface="Arial"/>
            </a:endParaRPr>
          </a:p>
          <a:p>
            <a:pPr marL="0" marR="0" lvl="0" indent="0" algn="l" rtl="0">
              <a:lnSpc>
                <a:spcPct val="115000"/>
              </a:lnSpc>
              <a:spcBef>
                <a:spcPts val="0"/>
              </a:spcBef>
              <a:spcAft>
                <a:spcPts val="0"/>
              </a:spcAft>
              <a:buNone/>
            </a:pPr>
            <a:r>
              <a:rPr lang="en-US" sz="2200" b="0" i="0" u="none" strike="noStrike" cap="none" dirty="0">
                <a:solidFill>
                  <a:schemeClr val="dk1"/>
                </a:solidFill>
                <a:latin typeface="Arial"/>
                <a:ea typeface="Arial"/>
                <a:cs typeface="Arial"/>
                <a:sym typeface="Arial"/>
              </a:rPr>
              <a:t>13. Discussion, comments and questions can also be addressed through the Chat Function related to the pending motion, report, or issue under discussion based on order received. All other matters will be referred to Other Business.  This will be determined by the Chair.</a:t>
            </a:r>
            <a:endParaRPr sz="24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2200"/>
              <a:buFont typeface="Arial"/>
              <a:buNone/>
            </a:pPr>
            <a:r>
              <a:rPr lang="en-US" sz="2200" b="0" i="0" u="none" strike="noStrike" cap="none" dirty="0">
                <a:solidFill>
                  <a:schemeClr val="dk1"/>
                </a:solidFill>
                <a:latin typeface="Arial"/>
                <a:ea typeface="Arial"/>
                <a:cs typeface="Arial"/>
                <a:sym typeface="Arial"/>
              </a:rPr>
              <a:t>14. The Chair will close the meeting when all the business before the meeting is concluded.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11D65"/>
              </a:buClr>
              <a:buSzPts val="2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gac40e15c15_7_69"/>
          <p:cNvPicPr preferRelativeResize="0"/>
          <p:nvPr/>
        </p:nvPicPr>
        <p:blipFill rotWithShape="1">
          <a:blip r:embed="rId3">
            <a:alphaModFix/>
          </a:blip>
          <a:srcRect/>
          <a:stretch/>
        </p:blipFill>
        <p:spPr>
          <a:xfrm>
            <a:off x="7068502" y="186609"/>
            <a:ext cx="2055509" cy="1127547"/>
          </a:xfrm>
          <a:prstGeom prst="rect">
            <a:avLst/>
          </a:prstGeom>
          <a:noFill/>
          <a:ln>
            <a:noFill/>
          </a:ln>
        </p:spPr>
      </p:pic>
      <p:sp>
        <p:nvSpPr>
          <p:cNvPr id="3" name="Rectangle 3">
            <a:extLst>
              <a:ext uri="{FF2B5EF4-FFF2-40B4-BE49-F238E27FC236}">
                <a16:creationId xmlns:a16="http://schemas.microsoft.com/office/drawing/2014/main" id="{AFB28776-6B84-48FF-8110-CE5A9568EC8E}"/>
              </a:ext>
            </a:extLst>
          </p:cNvPr>
          <p:cNvSpPr>
            <a:spLocks noChangeArrowheads="1"/>
          </p:cNvSpPr>
          <p:nvPr/>
        </p:nvSpPr>
        <p:spPr bwMode="auto">
          <a:xfrm>
            <a:off x="294653" y="258901"/>
            <a:ext cx="7273145" cy="634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panose="02020603050405020304" pitchFamily="18" charset="0"/>
              </a:rPr>
              <a:t>IAP2 BC &amp; Yukon Chapter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panose="02020603050405020304" pitchFamily="18" charset="0"/>
              </a:rPr>
              <a:t>Annual General Meeting</a:t>
            </a:r>
            <a:endParaRPr kumimoji="0" lang="en-CA"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panose="02020603050405020304" pitchFamily="18" charset="0"/>
              </a:rPr>
              <a:t>Wednesday, November 24, 2021     3:30 – 4:30PM</a:t>
            </a:r>
            <a:endParaRPr kumimoji="0" lang="en-CA"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8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panose="02020603050405020304" pitchFamily="18" charset="0"/>
              </a:rPr>
              <a:t>AGENDA</a:t>
            </a:r>
            <a:endParaRPr kumimoji="0" lang="en-CA"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panose="02020603050405020304" pitchFamily="18" charset="0"/>
              </a:rPr>
              <a:t>3:20 PM</a:t>
            </a:r>
            <a:endParaRPr kumimoji="0" lang="en-CA"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panose="02020603050405020304" pitchFamily="18" charset="0"/>
              </a:rPr>
              <a:t>Zoom meeting room opens</a:t>
            </a:r>
            <a:endParaRPr kumimoji="0" lang="en-CA"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panose="02020603050405020304" pitchFamily="18" charset="0"/>
              </a:rPr>
              <a:t>3:30 PM</a:t>
            </a:r>
            <a:endParaRPr kumimoji="0" lang="en-CA"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panose="02020603050405020304" pitchFamily="18" charset="0"/>
              </a:rPr>
              <a:t>1. Call to Order, Chair’s Remarks, Quorum </a:t>
            </a:r>
            <a:endParaRPr kumimoji="0" lang="en-CA"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panose="02020603050405020304" pitchFamily="18" charset="0"/>
              </a:rPr>
              <a:t>2. Adoption of Rules of Order &amp; Agenda </a:t>
            </a:r>
            <a:endParaRPr kumimoji="0" lang="en-CA" altLang="en-US" sz="400" b="0" i="0" u="none" strike="noStrike" cap="none" normalizeH="0" baseline="0" dirty="0">
              <a:ln>
                <a:noFill/>
              </a:ln>
              <a:solidFill>
                <a:schemeClr val="tx1"/>
              </a:solidFill>
              <a:effectLst/>
              <a:latin typeface="Arial" panose="020B0604020202020204" pitchFamily="34" charset="0"/>
            </a:endParaRPr>
          </a:p>
          <a:p>
            <a:pPr lvl="1">
              <a:buClrTx/>
              <a:buFontTx/>
              <a:buChar char="•"/>
            </a:pPr>
            <a:r>
              <a:rPr kumimoji="0" lang="en-CA"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panose="02020603050405020304" pitchFamily="18" charset="0"/>
              </a:rPr>
              <a:t>Adoption of Rules of Order</a:t>
            </a:r>
            <a:endParaRPr kumimoji="0" lang="en-CA" altLang="en-US" sz="400" b="0" i="0" u="none" strike="noStrike" cap="none" normalizeH="0" baseline="0" dirty="0">
              <a:ln>
                <a:noFill/>
              </a:ln>
              <a:solidFill>
                <a:schemeClr val="tx1"/>
              </a:solidFill>
              <a:effectLst/>
              <a:latin typeface="Arial" panose="020B0604020202020204" pitchFamily="34" charset="0"/>
            </a:endParaRPr>
          </a:p>
          <a:p>
            <a:pPr lvl="1">
              <a:buClrTx/>
              <a:buFontTx/>
              <a:buChar char="•"/>
            </a:pPr>
            <a:r>
              <a:rPr kumimoji="0" lang="en-CA"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panose="02020603050405020304" pitchFamily="18" charset="0"/>
              </a:rPr>
              <a:t>Adoption of Agenda</a:t>
            </a:r>
            <a:endParaRPr kumimoji="0" lang="en-CA"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panose="02020603050405020304" pitchFamily="18" charset="0"/>
              </a:rPr>
              <a:t>3. Minutes of 2020 AGM </a:t>
            </a:r>
            <a:endParaRPr kumimoji="0" lang="en-CA"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panose="02020603050405020304" pitchFamily="18" charset="0"/>
              </a:rPr>
              <a:t>4. President’s Report </a:t>
            </a:r>
            <a:endParaRPr kumimoji="0" lang="en-CA"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panose="02020603050405020304" pitchFamily="18" charset="0"/>
              </a:rPr>
              <a:t>5. Report of Chapter Financials</a:t>
            </a:r>
            <a:endParaRPr kumimoji="0" lang="en-CA"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panose="02020603050405020304" pitchFamily="18" charset="0"/>
              </a:rPr>
              <a:t>6</a:t>
            </a:r>
            <a:r>
              <a:rPr kumimoji="0" lang="en-CA"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panose="02020603050405020304" pitchFamily="18" charset="0"/>
              </a:rPr>
              <a:t>. Nominations Report </a:t>
            </a:r>
            <a:endParaRPr kumimoji="0" lang="en-CA" altLang="en-US" sz="400" b="0" i="0" u="none" strike="noStrike" cap="none" normalizeH="0" baseline="0" dirty="0">
              <a:ln>
                <a:noFill/>
              </a:ln>
              <a:solidFill>
                <a:schemeClr val="tx1"/>
              </a:solidFill>
              <a:effectLst/>
              <a:latin typeface="Arial" panose="020B0604020202020204" pitchFamily="34" charset="0"/>
            </a:endParaRPr>
          </a:p>
          <a:p>
            <a:pPr lvl="1">
              <a:buClrTx/>
              <a:buFontTx/>
              <a:buChar char="•"/>
            </a:pPr>
            <a:r>
              <a:rPr kumimoji="0" lang="en-CA"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panose="02020603050405020304" pitchFamily="18" charset="0"/>
              </a:rPr>
              <a:t>Installation of New Board members</a:t>
            </a:r>
            <a:endParaRPr kumimoji="0" lang="en-CA" altLang="en-US" sz="400" b="0" i="0" u="none" strike="noStrike" cap="none" normalizeH="0" baseline="0" dirty="0">
              <a:ln>
                <a:noFill/>
              </a:ln>
              <a:solidFill>
                <a:schemeClr val="tx1"/>
              </a:solidFill>
              <a:effectLst/>
              <a:latin typeface="Arial" panose="020B0604020202020204" pitchFamily="34" charset="0"/>
            </a:endParaRPr>
          </a:p>
          <a:p>
            <a:pPr lvl="1">
              <a:buClrTx/>
              <a:buFontTx/>
              <a:buChar char="•"/>
            </a:pPr>
            <a:r>
              <a:rPr kumimoji="0" lang="en-CA" altLang="en-US"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panose="02020603050405020304" pitchFamily="18" charset="0"/>
              </a:rPr>
              <a:t>Thank you to Outgoing Board members</a:t>
            </a:r>
            <a:endParaRPr kumimoji="0" lang="en-CA"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panose="02020603050405020304" pitchFamily="18" charset="0"/>
              </a:rPr>
              <a:t>7. Meeting Close</a:t>
            </a:r>
            <a:endParaRPr kumimoji="0" lang="en-CA"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400" b="0"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panose="02020603050405020304" pitchFamily="18" charset="0"/>
              </a:rPr>
              <a:t>2021 AGM documents can be found on the IAP2 BC &amp; Yukon website at:</a:t>
            </a:r>
            <a:r>
              <a:rPr kumimoji="0" lang="en-CA"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panose="02020603050405020304" pitchFamily="18" charset="0"/>
              </a:rPr>
              <a:t> </a:t>
            </a:r>
            <a:r>
              <a:rPr kumimoji="0" lang="en-CA" altLang="en-US" sz="1400" b="0" i="0" u="sng" strike="noStrike" cap="none" normalizeH="0" baseline="0" dirty="0">
                <a:ln>
                  <a:noFill/>
                </a:ln>
                <a:solidFill>
                  <a:srgbClr val="0000FF"/>
                </a:solidFill>
                <a:effectLst/>
                <a:latin typeface="Arial" panose="020B0604020202020204" pitchFamily="34" charset="0"/>
                <a:ea typeface="Calibri" panose="020F0502020204030204" pitchFamily="34" charset="0"/>
                <a:cs typeface="Times" panose="02020603050405020304" pitchFamily="18" charset="0"/>
              </a:rPr>
              <a:t>www.iap2bc.ca/</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01586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gac40e15c15_7_69"/>
          <p:cNvPicPr preferRelativeResize="0"/>
          <p:nvPr/>
        </p:nvPicPr>
        <p:blipFill rotWithShape="1">
          <a:blip r:embed="rId3">
            <a:alphaModFix/>
          </a:blip>
          <a:srcRect/>
          <a:stretch/>
        </p:blipFill>
        <p:spPr>
          <a:xfrm>
            <a:off x="7068502" y="186609"/>
            <a:ext cx="2055509" cy="1127547"/>
          </a:xfrm>
          <a:prstGeom prst="rect">
            <a:avLst/>
          </a:prstGeom>
          <a:noFill/>
          <a:ln>
            <a:noFill/>
          </a:ln>
        </p:spPr>
      </p:pic>
      <p:sp>
        <p:nvSpPr>
          <p:cNvPr id="226" name="Google Shape;226;gac40e15c15_7_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1400" b="1" dirty="0"/>
              <a:t>www.iap2bc.ca</a:t>
            </a:r>
            <a:endParaRPr dirty="0"/>
          </a:p>
        </p:txBody>
      </p:sp>
      <p:sp>
        <p:nvSpPr>
          <p:cNvPr id="2" name="Rectangle 2">
            <a:extLst>
              <a:ext uri="{FF2B5EF4-FFF2-40B4-BE49-F238E27FC236}">
                <a16:creationId xmlns:a16="http://schemas.microsoft.com/office/drawing/2014/main" id="{67763B72-7933-4C51-AE7F-39AABE870FE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sp>
        <p:nvSpPr>
          <p:cNvPr id="3" name="Rectangle 3">
            <a:extLst>
              <a:ext uri="{FF2B5EF4-FFF2-40B4-BE49-F238E27FC236}">
                <a16:creationId xmlns:a16="http://schemas.microsoft.com/office/drawing/2014/main" id="{38C5A241-A20D-483C-A352-71C3E895B6F2}"/>
              </a:ext>
            </a:extLst>
          </p:cNvPr>
          <p:cNvSpPr>
            <a:spLocks noChangeArrowheads="1"/>
          </p:cNvSpPr>
          <p:nvPr/>
        </p:nvSpPr>
        <p:spPr bwMode="auto">
          <a:xfrm>
            <a:off x="300896" y="508595"/>
            <a:ext cx="6179897"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8097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8097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8097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8097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8097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8097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8097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CA" altLang="en-US" sz="1100" b="1" i="0" u="none" strike="noStrike" cap="none" normalizeH="0" baseline="0" dirty="0">
                <a:ln>
                  <a:noFill/>
                </a:ln>
                <a:solidFill>
                  <a:srgbClr val="5F497A"/>
                </a:solidFill>
                <a:effectLst/>
                <a:latin typeface="Segoe UI" panose="020B0502040204020203" pitchFamily="34" charset="0"/>
                <a:ea typeface="Times New Roman" panose="02020603050405020304" pitchFamily="18" charset="0"/>
                <a:cs typeface="Segoe UI" panose="020B0502040204020203" pitchFamily="34" charset="0"/>
              </a:rPr>
              <a:t>IAP2 BC &amp; Yukon Chapter</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CA" altLang="en-US" sz="1100" b="1" i="0" u="none" strike="noStrike" cap="none" normalizeH="0" baseline="0" dirty="0">
                <a:ln>
                  <a:noFill/>
                </a:ln>
                <a:solidFill>
                  <a:srgbClr val="5F497A"/>
                </a:solidFill>
                <a:effectLst/>
                <a:latin typeface="Segoe UI" panose="020B0502040204020203" pitchFamily="34" charset="0"/>
                <a:ea typeface="Times New Roman" panose="02020603050405020304" pitchFamily="18" charset="0"/>
                <a:cs typeface="Segoe UI" panose="020B0502040204020203" pitchFamily="34" charset="0"/>
              </a:rPr>
              <a:t>2020 ANNUAL GENERAL MEETING </a:t>
            </a:r>
            <a:br>
              <a:rPr kumimoji="0" lang="en-CA" altLang="en-US" sz="1100" b="1" i="0" u="none" strike="noStrike" cap="none" normalizeH="0" baseline="0" dirty="0">
                <a:ln>
                  <a:noFill/>
                </a:ln>
                <a:solidFill>
                  <a:srgbClr val="5F497A"/>
                </a:solidFill>
                <a:effectLst/>
                <a:latin typeface="Segoe UI" panose="020B0502040204020203" pitchFamily="34" charset="0"/>
                <a:ea typeface="Times New Roman" panose="02020603050405020304" pitchFamily="18" charset="0"/>
                <a:cs typeface="Segoe UI" panose="020B0502040204020203" pitchFamily="34" charset="0"/>
              </a:rPr>
            </a:br>
            <a:r>
              <a:rPr kumimoji="0" lang="en-CA" altLang="en-US" sz="1100" b="1" i="0" u="none" strike="noStrike" cap="none" normalizeH="0" baseline="0" dirty="0">
                <a:ln>
                  <a:noFill/>
                </a:ln>
                <a:solidFill>
                  <a:srgbClr val="5F497A"/>
                </a:solidFill>
                <a:effectLst/>
                <a:latin typeface="Segoe UI" panose="020B0502040204020203" pitchFamily="34" charset="0"/>
                <a:ea typeface="Times New Roman" panose="02020603050405020304" pitchFamily="18" charset="0"/>
                <a:cs typeface="Segoe UI" panose="020B0502040204020203" pitchFamily="34" charset="0"/>
              </a:rPr>
              <a:t>Wednesday, November 18, 5:00 – 7:00 pm</a:t>
            </a:r>
            <a:br>
              <a:rPr kumimoji="0" lang="en-CA"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br>
              <a:rPr kumimoji="0" lang="en-CA"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CA"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Virtual Meeting (Zoom) </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CA" altLang="en-US"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_____________________________________________________________________________________</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CA" altLang="en-US"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MINUTES</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CA" altLang="en-US" sz="1100" b="1" i="0" u="sng"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Chair</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CA" altLang="en-US"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Belinda Boyd</a:t>
            </a:r>
            <a:r>
              <a:rPr kumimoji="0" lang="en-CA"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CA" altLang="en-US"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CA"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President</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CA" altLang="en-US" sz="1100" b="1" i="0" u="sng"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Secretary</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CA" altLang="en-US"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Megan Fitzgerald</a:t>
            </a:r>
            <a:r>
              <a:rPr kumimoji="0" lang="en-CA"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Secretary</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CA" altLang="en-US" sz="1100" b="1" i="0" u="sng"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Attendees &amp; Special Guests</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CA" altLang="en-US"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Anthea Brown</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CA" altLang="en-US"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Catherine </a:t>
            </a:r>
            <a:r>
              <a:rPr kumimoji="0" lang="en-CA" altLang="en-US" sz="1100" b="1"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Rockandel</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CA" altLang="en-US"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Cara </a:t>
            </a:r>
            <a:r>
              <a:rPr kumimoji="0" lang="en-CA" altLang="en-US" sz="1100" b="1"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Lanoir</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CA" altLang="en-US"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Drew Snider</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CA" altLang="en-US"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Emily Jarvis</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CA" altLang="en-US"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Elodie </a:t>
            </a:r>
            <a:r>
              <a:rPr kumimoji="0" lang="en-CA" altLang="en-US" sz="1100" b="1"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Jacquet</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CA" altLang="en-US"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Fay Kramer</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CA" altLang="en-US"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Grace Lee</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CA" altLang="en-US"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Karen Estrin</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CA" altLang="en-US"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Kari O’Rourke </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CA" altLang="en-US"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Kevin </a:t>
            </a:r>
            <a:r>
              <a:rPr kumimoji="0" lang="en-CA" altLang="en-US" sz="1100" b="1"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Shipalesky</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CA" altLang="en-US"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Lisa </a:t>
            </a:r>
            <a:r>
              <a:rPr kumimoji="0" lang="en-CA" altLang="en-US" sz="1100" b="1"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Moilanen</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CA" altLang="en-US"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Marcie </a:t>
            </a:r>
            <a:r>
              <a:rPr kumimoji="0" lang="en-CA" altLang="en-US" sz="1100" b="1"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Hotsenpillar</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CA" altLang="en-US"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Michael Meyer</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CA" altLang="en-US"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Michelle </a:t>
            </a:r>
            <a:r>
              <a:rPr kumimoji="0" lang="en-CA" altLang="en-US" sz="1100" b="1"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Larstone</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CA" altLang="en-US"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Monique Beaudry</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CA" altLang="en-US"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Nanette van </a:t>
            </a:r>
            <a:r>
              <a:rPr kumimoji="0" lang="en-CA" altLang="en-US" sz="1100" b="1"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Doorn</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CA" altLang="en-US"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Rebecca Vaughn</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CA" altLang="en-US"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Terry Koch</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CA" altLang="en-US"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_____________________________________________________________________________________</a:t>
            </a:r>
            <a:endParaRPr kumimoji="0" lang="en-CA"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theme/theme1.xml><?xml version="1.0" encoding="utf-8"?>
<a:theme xmlns:a="http://schemas.openxmlformats.org/drawingml/2006/main" name="IAP2-Powerpoint-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AP2-Powerpoint-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4304</Words>
  <Application>Microsoft Office PowerPoint</Application>
  <PresentationFormat>On-screen Show (4:3)</PresentationFormat>
  <Paragraphs>449</Paragraphs>
  <Slides>33</Slides>
  <Notes>33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Helvetica Neue</vt:lpstr>
      <vt:lpstr>Symbol</vt:lpstr>
      <vt:lpstr>Arial</vt:lpstr>
      <vt:lpstr>Open Sans ExtraBold</vt:lpstr>
      <vt:lpstr>Calibri</vt:lpstr>
      <vt:lpstr>Courier New</vt:lpstr>
      <vt:lpstr>Segoe UI</vt:lpstr>
      <vt:lpstr>IAP2-Powerpoint-Template</vt:lpstr>
      <vt:lpstr>IAP2-Powerpoint-Template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Belinda Boyd</dc:creator>
  <cp:lastModifiedBy>Belinda Boyd</cp:lastModifiedBy>
  <cp:revision>19</cp:revision>
  <dcterms:created xsi:type="dcterms:W3CDTF">2013-10-22T22:07:32Z</dcterms:created>
  <dcterms:modified xsi:type="dcterms:W3CDTF">2021-11-30T17:53:59Z</dcterms:modified>
</cp:coreProperties>
</file>